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60E7-D2C6-42CE-83AA-9FF585792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51F49-3102-462A-8285-EE0A40A11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2E5B-CF26-4AED-A04F-D6E52DB7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1BED4-8CFB-4D42-A102-08FC9817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648A9-3BFF-4811-AAB5-ED8EFB6C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1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DAC5-6131-4471-8FF3-8334B85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7C897-3259-452E-9D42-4E81ED9C8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CAD03-6250-4BE9-85B8-BFF4919E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E01B9-D4E9-424B-B78E-AE0E514E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A86B0-86AB-4048-9CB6-81082568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0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80F6E-2CF7-4A60-8AEB-67EF9C138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96522-89CA-4D89-AFDF-07F8EF62A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FBAC6-8558-4DDA-B410-FAA56334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5B84-5962-4950-A65A-E9FF38DA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64C1B-8155-4860-A265-DC1A59C4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9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388B-CE52-40F7-B2E0-21FD968E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1FA61-1013-4C61-9877-A3466302D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F0BD-38B5-46C6-A799-2DB84F1D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14466-E40C-4D58-A174-796F3335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3C44-9662-47E2-852C-E040BA06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1EE4-B911-4105-AD50-3797D3EA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C02B1-ABB3-47FB-9085-C6614804D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81F17-FF80-47CD-B78F-82C7420C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2703-8971-4ACD-8EA2-3ADE802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749F5-BEA4-482E-A7C2-B0CFEB12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34A7-2130-479F-9798-5B6D71B2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D6C21-48F6-436A-982F-06DD32401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3B4E2-EEB6-47C7-B038-1990A9820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6CAA5-33A2-40B3-98A2-1606BC6C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3F0FE-AB57-4463-BB47-6F54E5CC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7597E-CE5C-457F-8756-E4BD3294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5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8880B-35BD-4E29-A054-F981203F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2E915-6C4F-4793-AB81-F96C20612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02260-0052-430B-A008-5D4DB1176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8AB82-7F4B-41C6-A593-37CA3B1A2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F9DA6-5DBB-476F-ABA8-A688A908D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84BFB-D6FF-40FA-93DD-6BCAA3E7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9099D-59D7-4619-847D-9F35C285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28666-B4B0-45E6-8352-323AFA94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3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CC6F-781B-41E3-AF81-9329F234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EC1F1-C3BC-412D-B9B9-AFF7B324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16431-AAC5-4B43-9EFD-DA39DEC5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996FA-8955-4BCE-9C18-893CD8C1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A8145-638F-482B-81B2-9086B9F6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A4E68-2601-49DB-9783-1A5C2995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93E28-4DD5-4DD3-A8EF-E2DBA74F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7F04-2CDE-4E6E-90EC-6921E18D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895D3-D131-41EB-847B-668F3E19F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F0FCD-D638-495F-B1B9-877EA32FB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1E613-3482-4C9E-B9AE-44EB4CC1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8610E-F949-4F51-A4E8-C55E7A32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99289-14DC-41C2-B533-8A8D1599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AB45-98CC-4CD7-A7D8-594F24EB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45330-BE21-4B6A-A905-D5B69FD62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655CA-7BAE-461F-8FC1-2A4C71B93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2B0DA-8593-4BA4-B5C2-60527E88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FF50E-91DB-4298-9570-B4E66D12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059A3-16A1-4454-BF0F-82270988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6428AA-12C8-45AB-9454-55807242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5B405-9133-4460-8EAC-833D0E051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1C00-DFFC-4CC0-BA81-A205DC8AA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6F4F-60F2-4428-86FD-991A4B6B474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004F6-BFBF-4BCA-8B7C-13EA31C6F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1C0D4-72A5-4B80-8FAC-CAA9E502E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FE41-A0B3-44C7-BF3E-D3D93B3F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6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shkiwanis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44866-5381-43E6-A5CE-354439FA8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6760560" y="1618721"/>
            <a:ext cx="6858001" cy="3620555"/>
          </a:xfrm>
        </p:spPr>
        <p:txBody>
          <a:bodyPr vert="vert" anchor="t">
            <a:normAutofit fontScale="90000"/>
          </a:bodyPr>
          <a:lstStyle/>
          <a:p>
            <a:br>
              <a:rPr lang="en-US" sz="4800" b="1" dirty="0">
                <a:latin typeface="Comic Sans MS" panose="030F0702030302020204" pitchFamily="66" charset="0"/>
              </a:rPr>
            </a:br>
            <a:br>
              <a:rPr lang="en-US" sz="4800" b="1" dirty="0">
                <a:latin typeface="Comic Sans MS" panose="030F0702030302020204" pitchFamily="66" charset="0"/>
              </a:rPr>
            </a:br>
            <a:br>
              <a:rPr lang="en-US" sz="4800" b="1" dirty="0">
                <a:latin typeface="Comic Sans MS" panose="030F0702030302020204" pitchFamily="66" charset="0"/>
              </a:rPr>
            </a:br>
            <a:r>
              <a:rPr lang="en-US" sz="2000" i="1" dirty="0">
                <a:latin typeface="Comic Sans MS" panose="030F0702030302020204" pitchFamily="66" charset="0"/>
              </a:rPr>
              <a:t>A Distinguished Kiwanis Club</a:t>
            </a:r>
            <a:br>
              <a:rPr lang="en-US" sz="2000" i="1" dirty="0">
                <a:latin typeface="Comic Sans MS" panose="030F0702030302020204" pitchFamily="66" charset="0"/>
              </a:rPr>
            </a:b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1800" b="1" dirty="0">
                <a:latin typeface="Comic Sans MS" panose="030F0702030302020204" pitchFamily="66" charset="0"/>
              </a:rPr>
              <a:t>Serving the communities of:</a:t>
            </a:r>
            <a:br>
              <a:rPr lang="en-US" sz="1800" b="1" dirty="0">
                <a:latin typeface="Comic Sans MS" panose="030F0702030302020204" pitchFamily="66" charset="0"/>
              </a:rPr>
            </a:br>
            <a:br>
              <a:rPr lang="en-US" sz="1800" b="1" dirty="0">
                <a:latin typeface="Comic Sans MS" panose="030F0702030302020204" pitchFamily="66" charset="0"/>
              </a:rPr>
            </a:br>
            <a:r>
              <a:rPr lang="en-US" sz="1800" b="1" dirty="0">
                <a:latin typeface="Comic Sans MS" panose="030F0702030302020204" pitchFamily="66" charset="0"/>
              </a:rPr>
              <a:t>Crestwood-Sunset Hills-Sappington-Concord-Green Park</a:t>
            </a:r>
            <a:br>
              <a:rPr lang="en-US" sz="2000" b="1" dirty="0">
                <a:latin typeface="Comic Sans MS" panose="030F0702030302020204" pitchFamily="66" charset="0"/>
              </a:rPr>
            </a:b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1200" b="1" dirty="0">
                <a:latin typeface="Comic Sans MS" panose="030F0702030302020204" pitchFamily="66" charset="0"/>
              </a:rPr>
              <a:t> </a:t>
            </a:r>
            <a:br>
              <a:rPr lang="en-US" sz="48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Club Website:</a:t>
            </a:r>
            <a:br>
              <a:rPr lang="en-US" sz="2400" b="1" dirty="0">
                <a:latin typeface="Comic Sans MS" panose="030F0702030302020204" pitchFamily="66" charset="0"/>
              </a:rPr>
            </a:b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www.cshkiwanis.org</a:t>
            </a:r>
            <a:br>
              <a:rPr lang="en-US" sz="2400" b="1" dirty="0">
                <a:latin typeface="Comic Sans MS" panose="030F0702030302020204" pitchFamily="66" charset="0"/>
              </a:rPr>
            </a:b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About Kiwanis</a:t>
            </a:r>
            <a:br>
              <a:rPr lang="en-US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br>
              <a:rPr lang="en-US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Kiwanis is a global organization of volunteers dedicated to changing the world, one child and one community at a time</a:t>
            </a:r>
            <a:endParaRPr lang="en-US" sz="48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17B61-A2FF-4037-96ED-24D459DD4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84" y="300859"/>
            <a:ext cx="3309134" cy="744406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BD05361-4A60-4DD0-B2B8-7609DF754D0F}"/>
              </a:ext>
            </a:extLst>
          </p:cNvPr>
          <p:cNvSpPr txBox="1">
            <a:spLocks/>
          </p:cNvSpPr>
          <p:nvPr/>
        </p:nvSpPr>
        <p:spPr>
          <a:xfrm rot="16200000">
            <a:off x="2637780" y="1620079"/>
            <a:ext cx="6858001" cy="3617842"/>
          </a:xfrm>
          <a:prstGeom prst="rect">
            <a:avLst/>
          </a:prstGeom>
        </p:spPr>
        <p:txBody>
          <a:bodyPr vert="vert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 b="1" dirty="0">
                <a:latin typeface="Comic Sans MS" panose="030F0702030302020204" pitchFamily="66" charset="0"/>
              </a:rPr>
            </a:br>
            <a:br>
              <a:rPr lang="en-US" sz="4800" b="1" dirty="0">
                <a:latin typeface="Comic Sans MS" panose="030F0702030302020204" pitchFamily="66" charset="0"/>
              </a:rPr>
            </a:br>
            <a:endParaRPr lang="en-US" sz="48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73E1549-0B5F-46C7-9792-ADEFFEFC3523}"/>
              </a:ext>
            </a:extLst>
          </p:cNvPr>
          <p:cNvSpPr txBox="1">
            <a:spLocks/>
          </p:cNvSpPr>
          <p:nvPr/>
        </p:nvSpPr>
        <p:spPr>
          <a:xfrm rot="16200000">
            <a:off x="2558264" y="1620078"/>
            <a:ext cx="6858001" cy="3617844"/>
          </a:xfrm>
          <a:prstGeom prst="rect">
            <a:avLst/>
          </a:prstGeom>
        </p:spPr>
        <p:txBody>
          <a:bodyPr vert="vert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omic Sans MS" panose="030F0702030302020204" pitchFamily="66" charset="0"/>
              </a:rPr>
              <a:t>Kiwanis One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l"/>
            <a:r>
              <a:rPr lang="en-US" sz="20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Are YOU the one?</a:t>
            </a:r>
          </a:p>
          <a:p>
            <a:endParaRPr lang="en-US" sz="2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1600" dirty="0">
                <a:latin typeface="Comic Sans MS" panose="030F0702030302020204" pitchFamily="66" charset="0"/>
              </a:rPr>
              <a:t>A typical Kiwanis club is a snapshot of its community, with members from all walks of life. But Kiwanians are unified in their belief that children and their communities benefit from the efforts of a proficient group of caring and involved volunteers. </a:t>
            </a:r>
          </a:p>
          <a:p>
            <a:pPr algn="l"/>
            <a:endParaRPr lang="en-US" sz="1600" dirty="0">
              <a:latin typeface="Comic Sans MS" panose="030F0702030302020204" pitchFamily="66" charset="0"/>
            </a:endParaRPr>
          </a:p>
          <a:p>
            <a:pPr algn="l"/>
            <a:r>
              <a:rPr lang="en-US" sz="20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Please visit our club!!!!</a:t>
            </a:r>
          </a:p>
          <a:p>
            <a:pPr algn="l"/>
            <a:endParaRPr lang="en-US" sz="2000" b="1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Kiwanis Club of Crestwood-Sunset Hills</a:t>
            </a:r>
          </a:p>
          <a:p>
            <a:pPr algn="l"/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en-US" sz="1800" b="1" dirty="0">
                <a:latin typeface="Comic Sans MS" panose="030F0702030302020204" pitchFamily="66" charset="0"/>
              </a:rPr>
              <a:t>Meets @ 12:15 for lunch on Thursdays</a:t>
            </a:r>
          </a:p>
          <a:p>
            <a:pPr algn="l"/>
            <a:endParaRPr lang="en-US" sz="1800" b="1" dirty="0">
              <a:latin typeface="Comic Sans MS" panose="030F0702030302020204" pitchFamily="66" charset="0"/>
            </a:endParaRPr>
          </a:p>
          <a:p>
            <a:r>
              <a:rPr lang="en-US" sz="1800" b="1" u="sng" dirty="0">
                <a:latin typeface="Comic Sans MS" panose="030F0702030302020204" pitchFamily="66" charset="0"/>
              </a:rPr>
              <a:t>Rich &amp; Charlie’s Restaurant</a:t>
            </a:r>
          </a:p>
          <a:p>
            <a:r>
              <a:rPr lang="en-US" sz="1800" b="1" dirty="0">
                <a:latin typeface="Comic Sans MS" panose="030F0702030302020204" pitchFamily="66" charset="0"/>
              </a:rPr>
              <a:t>9942 Watson Road</a:t>
            </a:r>
          </a:p>
          <a:p>
            <a:r>
              <a:rPr lang="en-US" sz="1800" b="1" dirty="0">
                <a:latin typeface="Comic Sans MS" panose="030F0702030302020204" pitchFamily="66" charset="0"/>
              </a:rPr>
              <a:t>St. Louis, MO 63126</a:t>
            </a:r>
          </a:p>
          <a:p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en-US" sz="1600" b="1" dirty="0">
                <a:latin typeface="Comic Sans MS" panose="030F0702030302020204" pitchFamily="66" charset="0"/>
              </a:rPr>
              <a:t>Contact: Deborah Rhodes at</a:t>
            </a:r>
          </a:p>
          <a:p>
            <a:r>
              <a:rPr lang="en-US" sz="1600" b="1" dirty="0">
                <a:latin typeface="Comic Sans MS" panose="030F0702030302020204" pitchFamily="66" charset="0"/>
              </a:rPr>
              <a:t>314–223-5264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2AC78D7-FCEC-468E-A19C-EDAF022E387E}"/>
              </a:ext>
            </a:extLst>
          </p:cNvPr>
          <p:cNvSpPr txBox="1">
            <a:spLocks/>
          </p:cNvSpPr>
          <p:nvPr/>
        </p:nvSpPr>
        <p:spPr>
          <a:xfrm rot="16200000">
            <a:off x="-1381534" y="1643270"/>
            <a:ext cx="6718854" cy="3571456"/>
          </a:xfrm>
          <a:prstGeom prst="rect">
            <a:avLst/>
          </a:prstGeom>
        </p:spPr>
        <p:txBody>
          <a:bodyPr vert="vert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>
                <a:latin typeface="Comic Sans MS" panose="030F0702030302020204" pitchFamily="66" charset="0"/>
              </a:rPr>
              <a:t>The Rewards</a:t>
            </a:r>
          </a:p>
          <a:p>
            <a:pPr algn="l"/>
            <a:endParaRPr lang="en-US" sz="2500" b="1" dirty="0">
              <a:latin typeface="Comic Sans MS" panose="030F0702030302020204" pitchFamily="66" charset="0"/>
            </a:endParaRPr>
          </a:p>
          <a:p>
            <a:pPr algn="l"/>
            <a:r>
              <a:rPr lang="en-US" sz="1600" dirty="0">
                <a:latin typeface="Comic Sans MS" panose="030F0702030302020204" pitchFamily="66" charset="0"/>
              </a:rPr>
              <a:t>One act of kindness can change the course of a life. Providing that one can make a difference, Kiwanians have helped eradicate diseases, build schools, shelter the homeless, feed the hungry and generate millions of smiles.</a:t>
            </a:r>
          </a:p>
          <a:p>
            <a:pPr algn="l"/>
            <a:endParaRPr lang="en-US" sz="1600" dirty="0">
              <a:latin typeface="Comic Sans MS" panose="030F0702030302020204" pitchFamily="66" charset="0"/>
            </a:endParaRPr>
          </a:p>
          <a:p>
            <a:pPr algn="l"/>
            <a:endParaRPr lang="en-US" sz="1600" dirty="0">
              <a:latin typeface="Comic Sans MS" panose="030F0702030302020204" pitchFamily="66" charset="0"/>
            </a:endParaRPr>
          </a:p>
          <a:p>
            <a:pPr algn="l"/>
            <a:r>
              <a:rPr lang="en-US" sz="2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Kiwanis is the place for you, if you </a:t>
            </a:r>
            <a:r>
              <a:rPr lang="en-US" sz="1800" dirty="0">
                <a:latin typeface="Comic Sans MS" panose="030F0702030302020204" pitchFamily="66" charset="0"/>
              </a:rPr>
              <a:t>–</a:t>
            </a:r>
          </a:p>
          <a:p>
            <a:pPr algn="l"/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Believe children are our future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Take pride in your community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Want to reach out to those in need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And enjoy meeting people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latin typeface="Comic Sans MS" panose="030F0702030302020204" pitchFamily="66" charset="0"/>
            </a:endParaRPr>
          </a:p>
          <a:p>
            <a:pPr algn="l"/>
            <a:endParaRPr lang="en-US" sz="1400" dirty="0">
              <a:latin typeface="Comic Sans MS" panose="030F0702030302020204" pitchFamily="66" charset="0"/>
            </a:endParaRPr>
          </a:p>
          <a:p>
            <a:pPr algn="l"/>
            <a:r>
              <a:rPr lang="en-US" sz="2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Because Kiwanis members are </a:t>
            </a:r>
            <a:r>
              <a:rPr lang="en-US" sz="2100" b="1" dirty="0">
                <a:latin typeface="Comic Sans MS" panose="030F0702030302020204" pitchFamily="66" charset="0"/>
              </a:rPr>
              <a:t>–</a:t>
            </a:r>
          </a:p>
          <a:p>
            <a:pPr algn="l"/>
            <a:endParaRPr lang="en-US" sz="11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Strengthening communities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Building enduring friendships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Improving the lives of children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Participating in fun and fellowship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Sharpening their leadership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Gaining insight into local and international issues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Attaining a greater appreciation for their talents and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b="1" dirty="0">
              <a:latin typeface="Comic Sans MS" panose="030F0702030302020204" pitchFamily="66" charset="0"/>
            </a:endParaRPr>
          </a:p>
          <a:p>
            <a:pPr algn="l"/>
            <a:endParaRPr lang="en-US" sz="2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8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44866-5381-43E6-A5CE-354439FA8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6853027" y="1711185"/>
            <a:ext cx="6788428" cy="3505196"/>
          </a:xfrm>
        </p:spPr>
        <p:txBody>
          <a:bodyPr vert="vert" anchor="t">
            <a:normAutofit fontScale="90000"/>
          </a:bodyPr>
          <a:lstStyle/>
          <a:p>
            <a:pPr algn="l"/>
            <a:r>
              <a:rPr lang="en-US" sz="2400" b="1" dirty="0">
                <a:latin typeface="Comic Sans MS" panose="030F0702030302020204" pitchFamily="66" charset="0"/>
              </a:rPr>
              <a:t>Crestwood-Sunset Hills Kiwanis Club</a:t>
            </a: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Chartered in 1963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Region 4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MO-ARK District 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Division 9</a:t>
            </a: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8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Serving the Children of the World</a:t>
            </a:r>
            <a:br>
              <a:rPr lang="en-US" sz="18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The Tradition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>In 1915, Kiwanis International was founded in Detroit, Michigan by Allen S. Browne, a professional organizer, and Joseph C. Prance, a tailor. Their mission was to develop an organization that provides fellowship, an experience in new ideals and community service.  Now Kiwanis International has thousands of members worldwide.</a:t>
            </a:r>
            <a:br>
              <a:rPr lang="en-US" sz="1800" dirty="0">
                <a:latin typeface="Comic Sans MS" panose="030F0702030302020204" pitchFamily="66" charset="0"/>
              </a:rPr>
            </a:br>
            <a:br>
              <a:rPr lang="en-US" sz="18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br>
              <a:rPr lang="en-US" sz="2400" b="1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BD05361-4A60-4DD0-B2B8-7609DF754D0F}"/>
              </a:ext>
            </a:extLst>
          </p:cNvPr>
          <p:cNvSpPr txBox="1">
            <a:spLocks/>
          </p:cNvSpPr>
          <p:nvPr/>
        </p:nvSpPr>
        <p:spPr>
          <a:xfrm rot="16200000">
            <a:off x="2637780" y="1620079"/>
            <a:ext cx="6858001" cy="3617842"/>
          </a:xfrm>
          <a:prstGeom prst="rect">
            <a:avLst/>
          </a:prstGeom>
        </p:spPr>
        <p:txBody>
          <a:bodyPr vert="vert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 b="1" dirty="0">
                <a:latin typeface="Comic Sans MS" panose="030F0702030302020204" pitchFamily="66" charset="0"/>
              </a:rPr>
            </a:br>
            <a:br>
              <a:rPr lang="en-US" sz="4800" b="1" dirty="0">
                <a:latin typeface="Comic Sans MS" panose="030F0702030302020204" pitchFamily="66" charset="0"/>
              </a:rPr>
            </a:br>
            <a:endParaRPr lang="en-US" sz="48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73E1549-0B5F-46C7-9792-ADEFFEFC3523}"/>
              </a:ext>
            </a:extLst>
          </p:cNvPr>
          <p:cNvSpPr txBox="1">
            <a:spLocks/>
          </p:cNvSpPr>
          <p:nvPr/>
        </p:nvSpPr>
        <p:spPr>
          <a:xfrm rot="16200000">
            <a:off x="2637780" y="1620079"/>
            <a:ext cx="6858001" cy="3617844"/>
          </a:xfrm>
          <a:prstGeom prst="rect">
            <a:avLst/>
          </a:prstGeom>
        </p:spPr>
        <p:txBody>
          <a:bodyPr vert="vert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800" b="1" dirty="0">
              <a:latin typeface="Comic Sans MS" panose="030F0702030302020204" pitchFamily="66" charset="0"/>
            </a:endParaRPr>
          </a:p>
          <a:p>
            <a:pPr algn="l"/>
            <a:r>
              <a:rPr lang="en-US" sz="2400" b="1" dirty="0">
                <a:latin typeface="Comic Sans MS" panose="030F0702030302020204" pitchFamily="66" charset="0"/>
              </a:rPr>
              <a:t>Local Service Activities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l"/>
            <a:endParaRPr lang="en-US" sz="1400" b="1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Key Club, Builder’s Club and K-Kids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First Responder Honors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Excellent Educator Honors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Clothing, Art Supplies, Toiletries, Toys, Food and School Supplies Collection/Donations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Father Dickson Cemetery Clean-up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Sunday Night Lights Carnival Booth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Crestwood Family Fun Fest Trunk or Treat Booth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Ronald McDonald House Monthly Food Preparation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Quarterly Roadside Clean-up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Holiday Cards for Heroes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Student of the Month Awards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Major Gifts Awards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500" dirty="0">
              <a:latin typeface="Comic Sans MS" panose="030F0702030302020204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</a:endParaRPr>
          </a:p>
          <a:p>
            <a:pPr algn="l"/>
            <a:endParaRPr lang="en-US" sz="1600" dirty="0">
              <a:latin typeface="Comic Sans MS" panose="030F0702030302020204" pitchFamily="66" charset="0"/>
            </a:endParaRPr>
          </a:p>
          <a:p>
            <a:pPr algn="l"/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2AC78D7-FCEC-468E-A19C-EDAF022E387E}"/>
              </a:ext>
            </a:extLst>
          </p:cNvPr>
          <p:cNvSpPr txBox="1">
            <a:spLocks/>
          </p:cNvSpPr>
          <p:nvPr/>
        </p:nvSpPr>
        <p:spPr>
          <a:xfrm rot="16200000">
            <a:off x="-1381534" y="1643270"/>
            <a:ext cx="6718854" cy="3571456"/>
          </a:xfrm>
          <a:prstGeom prst="rect">
            <a:avLst/>
          </a:prstGeom>
        </p:spPr>
        <p:txBody>
          <a:bodyPr vert="vert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>
                <a:latin typeface="Comic Sans MS" panose="030F0702030302020204" pitchFamily="66" charset="0"/>
              </a:rPr>
              <a:t>Kiwanis Objectives</a:t>
            </a:r>
          </a:p>
          <a:p>
            <a:pPr algn="l"/>
            <a:endParaRPr lang="en-US" sz="2500" b="1" dirty="0">
              <a:latin typeface="Comic Sans MS" panose="030F0702030302020204" pitchFamily="66" charset="0"/>
            </a:endParaRPr>
          </a:p>
          <a:p>
            <a:pPr marL="342900" indent="-342900" algn="l">
              <a:buAutoNum type="arabicPeriod"/>
            </a:pPr>
            <a:r>
              <a:rPr lang="en-US" sz="1400" dirty="0">
                <a:latin typeface="Comic Sans MS" panose="030F0702030302020204" pitchFamily="66" charset="0"/>
              </a:rPr>
              <a:t>To give primacy to the human and spiritual rather than to the material values of life.</a:t>
            </a:r>
          </a:p>
          <a:p>
            <a:pPr marL="342900" indent="-342900" algn="l">
              <a:buAutoNum type="arabicPeriod"/>
            </a:pPr>
            <a:r>
              <a:rPr lang="en-US" sz="1400" dirty="0">
                <a:latin typeface="Comic Sans MS" panose="030F0702030302020204" pitchFamily="66" charset="0"/>
              </a:rPr>
              <a:t>To encourage the daily living of the Golden Rule in all human relationships.</a:t>
            </a:r>
          </a:p>
          <a:p>
            <a:pPr marL="342900" indent="-342900" algn="l">
              <a:buAutoNum type="arabicPeriod"/>
            </a:pPr>
            <a:r>
              <a:rPr lang="en-US" sz="1400" dirty="0">
                <a:latin typeface="Comic Sans MS" panose="030F0702030302020204" pitchFamily="66" charset="0"/>
              </a:rPr>
              <a:t>To promote the adoption and the application of higher social, business, and professional standards.</a:t>
            </a:r>
          </a:p>
          <a:p>
            <a:pPr marL="342900" indent="-342900" algn="l">
              <a:buAutoNum type="arabicPeriod"/>
            </a:pPr>
            <a:r>
              <a:rPr lang="en-US" sz="1400" dirty="0">
                <a:latin typeface="Comic Sans MS" panose="030F0702030302020204" pitchFamily="66" charset="0"/>
              </a:rPr>
              <a:t>To develop, by precept and example, a more intelligent, aggressive and serviceable citizenship.</a:t>
            </a:r>
          </a:p>
          <a:p>
            <a:pPr marL="342900" indent="-342900" algn="l">
              <a:buAutoNum type="arabicPeriod"/>
            </a:pPr>
            <a:r>
              <a:rPr lang="en-US" sz="1400" dirty="0">
                <a:latin typeface="Comic Sans MS" panose="030F0702030302020204" pitchFamily="66" charset="0"/>
              </a:rPr>
              <a:t>To provide, through Kiwanis Clubs, a practical means to form enduring friendships, to render altruistic service and to build better communities.</a:t>
            </a:r>
          </a:p>
          <a:p>
            <a:pPr marL="342900" indent="-342900" algn="l">
              <a:buAutoNum type="arabicPeriod"/>
            </a:pPr>
            <a:r>
              <a:rPr lang="en-US" sz="1400" dirty="0">
                <a:latin typeface="Comic Sans MS" panose="030F0702030302020204" pitchFamily="66" charset="0"/>
              </a:rPr>
              <a:t>To cooperate in creating and maintaining that sound public opinion and high idealism which make possible the increase of righteousness, justice, patriotism and goodwill.</a:t>
            </a:r>
          </a:p>
          <a:p>
            <a:pPr marL="342900" indent="-342900" algn="l">
              <a:buAutoNum type="arabicPeriod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342900" indent="-342900" algn="l">
              <a:buAutoNum type="arabicPeriod"/>
            </a:pPr>
            <a:endParaRPr lang="en-US" sz="1600" dirty="0">
              <a:latin typeface="Comic Sans MS" panose="030F0702030302020204" pitchFamily="66" charset="0"/>
            </a:endParaRPr>
          </a:p>
          <a:p>
            <a:pPr algn="l"/>
            <a:r>
              <a:rPr lang="en-US" sz="1400" dirty="0">
                <a:latin typeface="Comic Sans MS" panose="030F0702030302020204" pitchFamily="66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b="1" dirty="0">
              <a:latin typeface="Comic Sans MS" panose="030F0702030302020204" pitchFamily="66" charset="0"/>
            </a:endParaRPr>
          </a:p>
          <a:p>
            <a:pPr algn="l"/>
            <a:endParaRPr lang="en-US" sz="21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65796-5CA2-43B5-96D9-0D5592CCD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1813891"/>
            <a:ext cx="2653748" cy="1769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C6BCC4-3742-4533-9CC0-E9C9DF4E3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97" y="5019260"/>
            <a:ext cx="2538301" cy="1769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4CA6B-4C29-4A23-BC05-73C25DBA8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1" y="5047212"/>
            <a:ext cx="2284347" cy="17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563</Words>
  <Application>Microsoft Office PowerPoint</Application>
  <PresentationFormat>Widescreen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   A Distinguished Kiwanis Club  Serving the communities of:  Crestwood-Sunset Hills-Sappington-Concord-Green Park    Club Website:  www.cshkiwanis.org  About Kiwanis  Kiwanis is a global organization of volunteers dedicated to changing the world, one child and one community at a time</vt:lpstr>
      <vt:lpstr>Crestwood-Sunset Hills Kiwanis Club  Chartered in 1963 Region 4 MO-ARK District  Division 9           Serving the Children of the World  The Tradition In 1915, Kiwanis International was founded in Detroit, Michigan by Allen S. Browne, a professional organizer, and Joseph C. Prance, a tailor. Their mission was to develop an organization that provides fellowship, an experience in new ideals and community service.  Now Kiwanis International has thousands of members worldwide.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jacob</dc:creator>
  <cp:lastModifiedBy>drmsaale</cp:lastModifiedBy>
  <cp:revision>21</cp:revision>
  <cp:lastPrinted>2020-07-29T16:16:25Z</cp:lastPrinted>
  <dcterms:created xsi:type="dcterms:W3CDTF">2020-07-28T18:02:16Z</dcterms:created>
  <dcterms:modified xsi:type="dcterms:W3CDTF">2021-07-19T14:49:42Z</dcterms:modified>
</cp:coreProperties>
</file>