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6" r:id="rId4"/>
  </p:sldMasterIdLst>
  <p:notesMasterIdLst>
    <p:notesMasterId r:id="rId89"/>
  </p:notesMasterIdLst>
  <p:handoutMasterIdLst>
    <p:handoutMasterId r:id="rId90"/>
  </p:handoutMasterIdLst>
  <p:sldIdLst>
    <p:sldId id="318" r:id="rId5"/>
    <p:sldId id="367" r:id="rId6"/>
    <p:sldId id="343" r:id="rId7"/>
    <p:sldId id="324" r:id="rId8"/>
    <p:sldId id="419" r:id="rId9"/>
    <p:sldId id="421" r:id="rId10"/>
    <p:sldId id="420" r:id="rId11"/>
    <p:sldId id="415" r:id="rId12"/>
    <p:sldId id="416" r:id="rId13"/>
    <p:sldId id="349" r:id="rId14"/>
    <p:sldId id="321" r:id="rId15"/>
    <p:sldId id="320" r:id="rId16"/>
    <p:sldId id="319" r:id="rId17"/>
    <p:sldId id="345" r:id="rId18"/>
    <p:sldId id="405" r:id="rId19"/>
    <p:sldId id="406" r:id="rId20"/>
    <p:sldId id="375" r:id="rId21"/>
    <p:sldId id="346" r:id="rId22"/>
    <p:sldId id="325" r:id="rId23"/>
    <p:sldId id="347" r:id="rId24"/>
    <p:sldId id="322" r:id="rId25"/>
    <p:sldId id="350" r:id="rId26"/>
    <p:sldId id="348" r:id="rId27"/>
    <p:sldId id="323" r:id="rId28"/>
    <p:sldId id="408" r:id="rId29"/>
    <p:sldId id="409" r:id="rId30"/>
    <p:sldId id="410" r:id="rId31"/>
    <p:sldId id="411" r:id="rId32"/>
    <p:sldId id="412" r:id="rId33"/>
    <p:sldId id="413" r:id="rId34"/>
    <p:sldId id="414" r:id="rId35"/>
    <p:sldId id="368" r:id="rId36"/>
    <p:sldId id="327" r:id="rId37"/>
    <p:sldId id="328" r:id="rId38"/>
    <p:sldId id="388" r:id="rId39"/>
    <p:sldId id="331" r:id="rId40"/>
    <p:sldId id="332" r:id="rId41"/>
    <p:sldId id="377" r:id="rId42"/>
    <p:sldId id="378" r:id="rId43"/>
    <p:sldId id="383" r:id="rId44"/>
    <p:sldId id="384" r:id="rId45"/>
    <p:sldId id="386" r:id="rId46"/>
    <p:sldId id="387" r:id="rId47"/>
    <p:sldId id="376" r:id="rId48"/>
    <p:sldId id="351" r:id="rId49"/>
    <p:sldId id="352" r:id="rId50"/>
    <p:sldId id="364" r:id="rId51"/>
    <p:sldId id="365" r:id="rId52"/>
    <p:sldId id="333" r:id="rId53"/>
    <p:sldId id="334" r:id="rId54"/>
    <p:sldId id="335" r:id="rId55"/>
    <p:sldId id="336" r:id="rId56"/>
    <p:sldId id="353" r:id="rId57"/>
    <p:sldId id="354" r:id="rId58"/>
    <p:sldId id="337" r:id="rId59"/>
    <p:sldId id="355" r:id="rId60"/>
    <p:sldId id="356" r:id="rId61"/>
    <p:sldId id="357" r:id="rId62"/>
    <p:sldId id="359" r:id="rId63"/>
    <p:sldId id="360" r:id="rId64"/>
    <p:sldId id="407" r:id="rId65"/>
    <p:sldId id="361" r:id="rId66"/>
    <p:sldId id="362" r:id="rId67"/>
    <p:sldId id="389" r:id="rId68"/>
    <p:sldId id="363" r:id="rId69"/>
    <p:sldId id="358" r:id="rId70"/>
    <p:sldId id="339" r:id="rId71"/>
    <p:sldId id="338" r:id="rId72"/>
    <p:sldId id="390" r:id="rId73"/>
    <p:sldId id="403" r:id="rId74"/>
    <p:sldId id="404" r:id="rId75"/>
    <p:sldId id="366" r:id="rId76"/>
    <p:sldId id="340" r:id="rId77"/>
    <p:sldId id="344" r:id="rId78"/>
    <p:sldId id="391" r:id="rId79"/>
    <p:sldId id="392" r:id="rId80"/>
    <p:sldId id="393" r:id="rId81"/>
    <p:sldId id="394" r:id="rId82"/>
    <p:sldId id="396" r:id="rId83"/>
    <p:sldId id="397" r:id="rId84"/>
    <p:sldId id="398" r:id="rId85"/>
    <p:sldId id="399" r:id="rId86"/>
    <p:sldId id="417" r:id="rId87"/>
    <p:sldId id="418" r:id="rId88"/>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4"/>
    <a:srgbClr val="B49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340BB8-BC6E-42FC-87A9-9751D8FBDD38}" v="628" dt="2020-03-16T20:22:39.103"/>
    <p1510:client id="{3187920A-72CD-CA73-DBF2-28BDCA525D62}" v="41" dt="2020-02-20T17:09:33.140"/>
    <p1510:client id="{70FEBFF1-C04A-3370-8325-27C958B75E07}" v="352" dt="2019-07-30T17:18:30.277"/>
    <p1510:client id="{9AA2ABA3-47F9-4240-B43D-FD910062437D}" v="4" dt="2019-11-05T17:09:26.993"/>
    <p1510:client id="{C984964E-3B49-655E-6DBC-B07E506D48B4}" v="1673" dt="2020-02-20T17:04:37.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microsoft.com/office/2016/11/relationships/changesInfo" Target="changesInfos/changesInfo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Castonzo" userId="S::tcastonzo@kiwanis.org::39157f14-62b3-42f4-a7ee-3cfe7b87f973" providerId="AD" clId="Web-{07340BB8-BC6E-42FC-87A9-9751D8FBDD38}"/>
    <pc:docChg chg="addSld modSld">
      <pc:chgData name="Tom Castonzo" userId="S::tcastonzo@kiwanis.org::39157f14-62b3-42f4-a7ee-3cfe7b87f973" providerId="AD" clId="Web-{07340BB8-BC6E-42FC-87A9-9751D8FBDD38}" dt="2020-03-16T20:22:38.962" v="624" actId="1076"/>
      <pc:docMkLst>
        <pc:docMk/>
      </pc:docMkLst>
      <pc:sldChg chg="modSp add replId">
        <pc:chgData name="Tom Castonzo" userId="S::tcastonzo@kiwanis.org::39157f14-62b3-42f4-a7ee-3cfe7b87f973" providerId="AD" clId="Web-{07340BB8-BC6E-42FC-87A9-9751D8FBDD38}" dt="2020-03-16T20:14:37.790" v="50" actId="1076"/>
        <pc:sldMkLst>
          <pc:docMk/>
          <pc:sldMk cId="1621488378" sldId="419"/>
        </pc:sldMkLst>
        <pc:spChg chg="mod">
          <ac:chgData name="Tom Castonzo" userId="S::tcastonzo@kiwanis.org::39157f14-62b3-42f4-a7ee-3cfe7b87f973" providerId="AD" clId="Web-{07340BB8-BC6E-42FC-87A9-9751D8FBDD38}" dt="2020-03-16T20:14:37.790" v="50" actId="1076"/>
          <ac:spMkLst>
            <pc:docMk/>
            <pc:sldMk cId="1621488378" sldId="419"/>
            <ac:spMk id="6" creationId="{00000000-0000-0000-0000-000000000000}"/>
          </ac:spMkLst>
        </pc:spChg>
      </pc:sldChg>
      <pc:sldChg chg="modSp add replId">
        <pc:chgData name="Tom Castonzo" userId="S::tcastonzo@kiwanis.org::39157f14-62b3-42f4-a7ee-3cfe7b87f973" providerId="AD" clId="Web-{07340BB8-BC6E-42FC-87A9-9751D8FBDD38}" dt="2020-03-16T20:21:02.912" v="495" actId="14100"/>
        <pc:sldMkLst>
          <pc:docMk/>
          <pc:sldMk cId="1487116789" sldId="420"/>
        </pc:sldMkLst>
        <pc:spChg chg="mod">
          <ac:chgData name="Tom Castonzo" userId="S::tcastonzo@kiwanis.org::39157f14-62b3-42f4-a7ee-3cfe7b87f973" providerId="AD" clId="Web-{07340BB8-BC6E-42FC-87A9-9751D8FBDD38}" dt="2020-03-16T20:21:02.912" v="495" actId="14100"/>
          <ac:spMkLst>
            <pc:docMk/>
            <pc:sldMk cId="1487116789" sldId="420"/>
            <ac:spMk id="6" creationId="{00000000-0000-0000-0000-000000000000}"/>
          </ac:spMkLst>
        </pc:spChg>
      </pc:sldChg>
      <pc:sldChg chg="modSp add replId">
        <pc:chgData name="Tom Castonzo" userId="S::tcastonzo@kiwanis.org::39157f14-62b3-42f4-a7ee-3cfe7b87f973" providerId="AD" clId="Web-{07340BB8-BC6E-42FC-87A9-9751D8FBDD38}" dt="2020-03-16T20:22:38.962" v="624" actId="1076"/>
        <pc:sldMkLst>
          <pc:docMk/>
          <pc:sldMk cId="439872975" sldId="421"/>
        </pc:sldMkLst>
        <pc:spChg chg="mod">
          <ac:chgData name="Tom Castonzo" userId="S::tcastonzo@kiwanis.org::39157f14-62b3-42f4-a7ee-3cfe7b87f973" providerId="AD" clId="Web-{07340BB8-BC6E-42FC-87A9-9751D8FBDD38}" dt="2020-03-16T20:22:38.962" v="624" actId="1076"/>
          <ac:spMkLst>
            <pc:docMk/>
            <pc:sldMk cId="439872975" sldId="421"/>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A0B60EF-6A4C-46B1-B760-BA5A55332EBF}" type="datetimeFigureOut">
              <a:rPr lang="en-US" smtClean="0"/>
              <a:pPr/>
              <a:t>3/16/2020</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D9CF6E8-D45E-45E7-A100-4A32BE6E633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169920" cy="480059"/>
          </a:xfrm>
          <a:prstGeom prst="rect">
            <a:avLst/>
          </a:prstGeom>
          <a:noFill/>
          <a:ln>
            <a:noFill/>
          </a:ln>
        </p:spPr>
        <p:txBody>
          <a:bodyPr lIns="91425" tIns="91425" rIns="91425" bIns="91425"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4143587" y="0"/>
            <a:ext cx="3169920" cy="480059"/>
          </a:xfrm>
          <a:prstGeom prst="rect">
            <a:avLst/>
          </a:prstGeom>
          <a:noFill/>
          <a:ln>
            <a:noFill/>
          </a:ln>
        </p:spPr>
        <p:txBody>
          <a:bodyPr lIns="91425" tIns="91425" rIns="91425" bIns="91425"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31520" y="4560569"/>
            <a:ext cx="5852159" cy="432053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119474"/>
            <a:ext cx="3169920" cy="480059"/>
          </a:xfrm>
          <a:prstGeom prst="rect">
            <a:avLst/>
          </a:prstGeom>
          <a:noFill/>
          <a:ln>
            <a:noFill/>
          </a:ln>
        </p:spPr>
        <p:txBody>
          <a:bodyPr lIns="91425" tIns="91425" rIns="91425" bIns="91425"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19</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9825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42</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3360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43</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219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44</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216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45</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7962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ctrTitle"/>
          </p:nvPr>
        </p:nvSpPr>
        <p:spPr>
          <a:xfrm>
            <a:off x="1028700" y="1352554"/>
            <a:ext cx="7086600" cy="1368822"/>
          </a:xfrm>
        </p:spPr>
        <p:txBody>
          <a:bodyPr anchor="b">
            <a:normAutofit/>
          </a:bodyPr>
          <a:lstStyle>
            <a:lvl1pPr algn="l">
              <a:defRPr sz="4500"/>
            </a:lvl1pPr>
          </a:lstStyle>
          <a:p>
            <a:r>
              <a:rPr lang="en-US"/>
              <a:t>Click to edit Master title style</a:t>
            </a:r>
          </a:p>
        </p:txBody>
      </p:sp>
      <p:sp>
        <p:nvSpPr>
          <p:cNvPr id="3" name="Subtitle 2"/>
          <p:cNvSpPr>
            <a:spLocks noGrp="1"/>
          </p:cNvSpPr>
          <p:nvPr>
            <p:ph type="subTitle" idx="1"/>
          </p:nvPr>
        </p:nvSpPr>
        <p:spPr>
          <a:xfrm>
            <a:off x="1028700" y="2724151"/>
            <a:ext cx="7086600" cy="514350"/>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5932171" y="3235746"/>
            <a:ext cx="2183130" cy="280982"/>
          </a:xfrm>
        </p:spPr>
        <p:txBody>
          <a:bodyPr/>
          <a:lstStyle/>
          <a:p>
            <a:fld id="{48A87A34-81AB-432B-8DAE-1953F412C126}" type="datetimeFigureOut">
              <a:rPr lang="en-US" dirty="0"/>
              <a:t>3/16/2020</a:t>
            </a:fld>
            <a:endParaRPr lang="en-US"/>
          </a:p>
        </p:txBody>
      </p:sp>
      <p:sp>
        <p:nvSpPr>
          <p:cNvPr id="5" name="Footer Placeholder 4"/>
          <p:cNvSpPr>
            <a:spLocks noGrp="1"/>
          </p:cNvSpPr>
          <p:nvPr>
            <p:ph type="ftr" sz="quarter" idx="11"/>
          </p:nvPr>
        </p:nvSpPr>
        <p:spPr>
          <a:xfrm>
            <a:off x="1028700" y="3242884"/>
            <a:ext cx="4800600" cy="273844"/>
          </a:xfrm>
        </p:spPr>
        <p:txBody>
          <a:bodyPr/>
          <a:lstStyle/>
          <a:p>
            <a:endParaRPr lang="en-US"/>
          </a:p>
        </p:txBody>
      </p:sp>
      <p:sp>
        <p:nvSpPr>
          <p:cNvPr id="6" name="Slide Number Placeholder 5"/>
          <p:cNvSpPr>
            <a:spLocks noGrp="1"/>
          </p:cNvSpPr>
          <p:nvPr>
            <p:ph type="sldNum" sz="quarter" idx="12"/>
          </p:nvPr>
        </p:nvSpPr>
        <p:spPr>
          <a:xfrm>
            <a:off x="6057900" y="1073150"/>
            <a:ext cx="2057400" cy="273844"/>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26597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3523021"/>
            <a:ext cx="8116526" cy="614516"/>
          </a:xfrm>
        </p:spPr>
        <p:txBody>
          <a:bodyPr anchor="b"/>
          <a:lstStyle>
            <a:lvl1pPr algn="l">
              <a:defRPr sz="2400"/>
            </a:lvl1pPr>
          </a:lstStyle>
          <a:p>
            <a:r>
              <a:rPr lang="en-US"/>
              <a:t>Click to edit Master title style</a:t>
            </a:r>
          </a:p>
        </p:txBody>
      </p:sp>
      <p:sp>
        <p:nvSpPr>
          <p:cNvPr id="3" name="Picture Placeholder 2"/>
          <p:cNvSpPr>
            <a:spLocks noGrp="1" noChangeAspect="1"/>
          </p:cNvSpPr>
          <p:nvPr>
            <p:ph type="pic" idx="1"/>
          </p:nvPr>
        </p:nvSpPr>
        <p:spPr>
          <a:xfrm>
            <a:off x="511295" y="706080"/>
            <a:ext cx="8116380" cy="260862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14350" y="4137537"/>
            <a:ext cx="8115300" cy="526477"/>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623921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50" y="565150"/>
            <a:ext cx="8115300" cy="2101850"/>
          </a:xfrm>
        </p:spPr>
        <p:txBody>
          <a:bodyPr anchor="ctr"/>
          <a:lstStyle>
            <a:lvl1pPr algn="l">
              <a:defRPr sz="2400"/>
            </a:lvl1pPr>
          </a:lstStyle>
          <a:p>
            <a:r>
              <a:rPr lang="en-US"/>
              <a:t>Click to edit Master title style</a:t>
            </a:r>
          </a:p>
        </p:txBody>
      </p:sp>
      <p:sp>
        <p:nvSpPr>
          <p:cNvPr id="4" name="Text Placeholder 3"/>
          <p:cNvSpPr>
            <a:spLocks noGrp="1"/>
          </p:cNvSpPr>
          <p:nvPr>
            <p:ph type="body" sz="half" idx="2"/>
          </p:nvPr>
        </p:nvSpPr>
        <p:spPr>
          <a:xfrm>
            <a:off x="768350" y="2736850"/>
            <a:ext cx="7597887" cy="74930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48A87A34-81AB-432B-8DAE-1953F412C126}" type="datetimeFigureOut">
              <a:rPr lang="en-US" dirty="0"/>
              <a:pPr/>
              <a:t>3/16/2020</a:t>
            </a:fld>
            <a:endParaRPr lang="en-US"/>
          </a:p>
        </p:txBody>
      </p:sp>
      <p:sp>
        <p:nvSpPr>
          <p:cNvPr id="6" name="Footer Placeholder 5"/>
          <p:cNvSpPr>
            <a:spLocks noGrp="1"/>
          </p:cNvSpPr>
          <p:nvPr>
            <p:ph type="ftr" sz="quarter" idx="11"/>
          </p:nvPr>
        </p:nvSpPr>
        <p:spPr>
          <a:xfrm>
            <a:off x="514350" y="284956"/>
            <a:ext cx="5243619" cy="273844"/>
          </a:xfrm>
        </p:spPr>
        <p:txBody>
          <a:bodyPr/>
          <a:lstStyle/>
          <a:p>
            <a:endParaRPr lang="en-US"/>
          </a:p>
        </p:txBody>
      </p:sp>
      <p:sp>
        <p:nvSpPr>
          <p:cNvPr id="7" name="Slide Number Placeholder 6"/>
          <p:cNvSpPr>
            <a:spLocks noGrp="1"/>
          </p:cNvSpPr>
          <p:nvPr>
            <p:ph type="sldNum" sz="quarter" idx="12"/>
          </p:nvPr>
        </p:nvSpPr>
        <p:spPr>
          <a:xfrm>
            <a:off x="8146839" y="285750"/>
            <a:ext cx="482811" cy="273844"/>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80167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51" y="565150"/>
            <a:ext cx="7613650" cy="1953371"/>
          </a:xfrm>
        </p:spPr>
        <p:txBody>
          <a:bodyPr anchor="ctr"/>
          <a:lstStyle>
            <a:lvl1pPr algn="l">
              <a:defRPr sz="2400"/>
            </a:lvl1pPr>
          </a:lstStyle>
          <a:p>
            <a:r>
              <a:rPr lang="en-US"/>
              <a:t>Click to edit Master title style</a:t>
            </a:r>
          </a:p>
        </p:txBody>
      </p:sp>
      <p:sp>
        <p:nvSpPr>
          <p:cNvPr id="12" name="Text Placeholder 3"/>
          <p:cNvSpPr>
            <a:spLocks noGrp="1"/>
          </p:cNvSpPr>
          <p:nvPr>
            <p:ph type="body" sz="half" idx="13"/>
          </p:nvPr>
        </p:nvSpPr>
        <p:spPr>
          <a:xfrm>
            <a:off x="977899" y="2524168"/>
            <a:ext cx="7194552" cy="333332"/>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768351" y="2969897"/>
            <a:ext cx="7613650" cy="509903"/>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48A87A34-81AB-432B-8DAE-1953F412C126}" type="datetimeFigureOut">
              <a:rPr lang="en-US" dirty="0"/>
              <a:pPr/>
              <a:t>3/16/2020</a:t>
            </a:fld>
            <a:endParaRPr lang="en-US"/>
          </a:p>
        </p:txBody>
      </p:sp>
      <p:sp>
        <p:nvSpPr>
          <p:cNvPr id="6" name="Footer Placeholder 5"/>
          <p:cNvSpPr>
            <a:spLocks noGrp="1"/>
          </p:cNvSpPr>
          <p:nvPr>
            <p:ph type="ftr" sz="quarter" idx="11"/>
          </p:nvPr>
        </p:nvSpPr>
        <p:spPr>
          <a:xfrm>
            <a:off x="514350" y="284956"/>
            <a:ext cx="5243619" cy="273844"/>
          </a:xfrm>
        </p:spPr>
        <p:txBody>
          <a:bodyPr/>
          <a:lstStyle/>
          <a:p>
            <a:endParaRPr lang="en-US"/>
          </a:p>
        </p:txBody>
      </p:sp>
      <p:sp>
        <p:nvSpPr>
          <p:cNvPr id="7" name="Slide Number Placeholder 6"/>
          <p:cNvSpPr>
            <a:spLocks noGrp="1"/>
          </p:cNvSpPr>
          <p:nvPr>
            <p:ph type="sldNum" sz="quarter" idx="12"/>
          </p:nvPr>
        </p:nvSpPr>
        <p:spPr>
          <a:xfrm>
            <a:off x="8146839" y="285750"/>
            <a:ext cx="482811" cy="273844"/>
          </a:xfrm>
        </p:spPr>
        <p:txBody>
          <a:bodyPr/>
          <a:lstStyle/>
          <a:p>
            <a:fld id="{6D22F896-40B5-4ADD-8801-0D06FADFA095}" type="slidenum">
              <a:rPr lang="en-US" dirty="0"/>
              <a:t>‹#›</a:t>
            </a:fld>
            <a:endParaRPr lang="en-US"/>
          </a:p>
        </p:txBody>
      </p:sp>
      <p:sp>
        <p:nvSpPr>
          <p:cNvPr id="9" name="TextBox 8"/>
          <p:cNvSpPr txBox="1"/>
          <p:nvPr/>
        </p:nvSpPr>
        <p:spPr>
          <a:xfrm>
            <a:off x="357188" y="70008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0" name="TextBox 9"/>
          <p:cNvSpPr txBox="1"/>
          <p:nvPr/>
        </p:nvSpPr>
        <p:spPr>
          <a:xfrm>
            <a:off x="8238173" y="202596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Tree>
    <p:extLst>
      <p:ext uri="{BB962C8B-B14F-4D97-AF65-F5344CB8AC3E}">
        <p14:creationId xmlns:p14="http://schemas.microsoft.com/office/powerpoint/2010/main" val="1947135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71" y="843526"/>
            <a:ext cx="7609640" cy="1883876"/>
          </a:xfrm>
        </p:spPr>
        <p:txBody>
          <a:bodyPr anchor="b"/>
          <a:lstStyle>
            <a:lvl1pPr algn="l">
              <a:defRPr sz="2400"/>
            </a:lvl1pPr>
          </a:lstStyle>
          <a:p>
            <a:r>
              <a:rPr lang="en-US"/>
              <a:t>Click to edit Master title style</a:t>
            </a:r>
          </a:p>
        </p:txBody>
      </p:sp>
      <p:sp>
        <p:nvSpPr>
          <p:cNvPr id="4" name="Text Placeholder 3"/>
          <p:cNvSpPr>
            <a:spLocks noGrp="1"/>
          </p:cNvSpPr>
          <p:nvPr>
            <p:ph type="body" sz="half" idx="2"/>
          </p:nvPr>
        </p:nvSpPr>
        <p:spPr>
          <a:xfrm>
            <a:off x="768350" y="2736237"/>
            <a:ext cx="7608491" cy="74991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284163"/>
            <a:ext cx="2183130" cy="273844"/>
          </a:xfrm>
        </p:spPr>
        <p:txBody>
          <a:bodyPr/>
          <a:lstStyle>
            <a:lvl1pPr algn="r">
              <a:defRPr/>
            </a:lvl1pPr>
          </a:lstStyle>
          <a:p>
            <a:fld id="{48A87A34-81AB-432B-8DAE-1953F412C126}" type="datetimeFigureOut">
              <a:rPr lang="en-US" dirty="0"/>
              <a:pPr/>
              <a:t>3/16/2020</a:t>
            </a:fld>
            <a:endParaRPr lang="en-US"/>
          </a:p>
        </p:txBody>
      </p:sp>
      <p:sp>
        <p:nvSpPr>
          <p:cNvPr id="6" name="Footer Placeholder 5"/>
          <p:cNvSpPr>
            <a:spLocks noGrp="1"/>
          </p:cNvSpPr>
          <p:nvPr>
            <p:ph type="ftr" sz="quarter" idx="11"/>
          </p:nvPr>
        </p:nvSpPr>
        <p:spPr>
          <a:xfrm>
            <a:off x="514350" y="284163"/>
            <a:ext cx="5243619" cy="273844"/>
          </a:xfrm>
        </p:spPr>
        <p:txBody>
          <a:bodyPr/>
          <a:lstStyle/>
          <a:p>
            <a:endParaRPr lang="en-US"/>
          </a:p>
        </p:txBody>
      </p:sp>
      <p:sp>
        <p:nvSpPr>
          <p:cNvPr id="7" name="Slide Number Placeholder 6"/>
          <p:cNvSpPr>
            <a:spLocks noGrp="1"/>
          </p:cNvSpPr>
          <p:nvPr>
            <p:ph type="sldNum" sz="quarter" idx="12"/>
          </p:nvPr>
        </p:nvSpPr>
        <p:spPr>
          <a:xfrm>
            <a:off x="8146839" y="285750"/>
            <a:ext cx="482811" cy="273844"/>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11776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571500"/>
            <a:ext cx="6457949" cy="977900"/>
          </a:xfrm>
        </p:spPr>
        <p:txBody>
          <a:bodyPr/>
          <a:lstStyle/>
          <a:p>
            <a:r>
              <a:rPr lang="en-US"/>
              <a:t>Click to edit Master title style</a:t>
            </a:r>
          </a:p>
        </p:txBody>
      </p:sp>
      <p:sp>
        <p:nvSpPr>
          <p:cNvPr id="7" name="Text Placeholder 2"/>
          <p:cNvSpPr>
            <a:spLocks noGrp="1"/>
          </p:cNvSpPr>
          <p:nvPr>
            <p:ph type="body" idx="1"/>
          </p:nvPr>
        </p:nvSpPr>
        <p:spPr>
          <a:xfrm>
            <a:off x="514350" y="1651560"/>
            <a:ext cx="2592324" cy="46299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4349"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276600" y="165099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275144" y="2178050"/>
            <a:ext cx="2592324" cy="24859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6038850" y="164464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6038851"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2501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1" y="571500"/>
            <a:ext cx="6457949" cy="971550"/>
          </a:xfrm>
        </p:spPr>
        <p:txBody>
          <a:bodyPr/>
          <a:lstStyle/>
          <a:p>
            <a:r>
              <a:rPr lang="en-US"/>
              <a:t>Click to edit Master title style</a:t>
            </a:r>
          </a:p>
        </p:txBody>
      </p:sp>
      <p:sp>
        <p:nvSpPr>
          <p:cNvPr id="19" name="Text Placeholder 2"/>
          <p:cNvSpPr>
            <a:spLocks noGrp="1"/>
          </p:cNvSpPr>
          <p:nvPr>
            <p:ph type="body" idx="1"/>
          </p:nvPr>
        </p:nvSpPr>
        <p:spPr>
          <a:xfrm>
            <a:off x="516463" y="3143250"/>
            <a:ext cx="2588687"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6463" y="1771650"/>
            <a:ext cx="2588687"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1" name="Text Placeholder 3"/>
          <p:cNvSpPr>
            <a:spLocks noGrp="1"/>
          </p:cNvSpPr>
          <p:nvPr>
            <p:ph type="body" sz="half" idx="18"/>
          </p:nvPr>
        </p:nvSpPr>
        <p:spPr>
          <a:xfrm>
            <a:off x="516463" y="3655323"/>
            <a:ext cx="2588687"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280698" y="3143250"/>
            <a:ext cx="2586701"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280697" y="1771650"/>
            <a:ext cx="2586702"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4" name="Text Placeholder 3"/>
          <p:cNvSpPr>
            <a:spLocks noGrp="1"/>
          </p:cNvSpPr>
          <p:nvPr>
            <p:ph type="body" sz="half" idx="19"/>
          </p:nvPr>
        </p:nvSpPr>
        <p:spPr>
          <a:xfrm>
            <a:off x="3280699" y="3655323"/>
            <a:ext cx="2586701"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6037299" y="3143250"/>
            <a:ext cx="2592352"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37391" y="1771650"/>
            <a:ext cx="258590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7" name="Text Placeholder 3"/>
          <p:cNvSpPr>
            <a:spLocks noGrp="1"/>
          </p:cNvSpPr>
          <p:nvPr>
            <p:ph type="body" sz="half" idx="20"/>
          </p:nvPr>
        </p:nvSpPr>
        <p:spPr>
          <a:xfrm>
            <a:off x="6037299" y="3655321"/>
            <a:ext cx="2589334"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33549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14350" y="1645920"/>
            <a:ext cx="8115300" cy="30180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38459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Vertical Title 1"/>
          <p:cNvSpPr>
            <a:spLocks noGrp="1"/>
          </p:cNvSpPr>
          <p:nvPr>
            <p:ph type="title" orient="vert"/>
          </p:nvPr>
        </p:nvSpPr>
        <p:spPr>
          <a:xfrm>
            <a:off x="7086600" y="558800"/>
            <a:ext cx="1543050" cy="2927350"/>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768350" y="558800"/>
            <a:ext cx="6153151" cy="2927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860839" y="284956"/>
            <a:ext cx="2183130" cy="273844"/>
          </a:xfrm>
        </p:spPr>
        <p:txBody>
          <a:bodyPr/>
          <a:lstStyle>
            <a:lvl1pPr algn="r">
              <a:defRPr/>
            </a:lvl1pPr>
          </a:lstStyle>
          <a:p>
            <a:fld id="{48A87A34-81AB-432B-8DAE-1953F412C126}" type="datetimeFigureOut">
              <a:rPr lang="en-US" dirty="0"/>
              <a:pPr/>
              <a:t>3/16/2020</a:t>
            </a:fld>
            <a:endParaRPr lang="en-US"/>
          </a:p>
        </p:txBody>
      </p:sp>
      <p:sp>
        <p:nvSpPr>
          <p:cNvPr id="5" name="Footer Placeholder 4"/>
          <p:cNvSpPr>
            <a:spLocks noGrp="1"/>
          </p:cNvSpPr>
          <p:nvPr>
            <p:ph type="ftr" sz="quarter" idx="11"/>
          </p:nvPr>
        </p:nvSpPr>
        <p:spPr>
          <a:xfrm>
            <a:off x="514350" y="285750"/>
            <a:ext cx="5243619" cy="273844"/>
          </a:xfrm>
        </p:spPr>
        <p:txBody>
          <a:bodyPr/>
          <a:lstStyle/>
          <a:p>
            <a:endParaRPr lang="en-US"/>
          </a:p>
        </p:txBody>
      </p:sp>
      <p:sp>
        <p:nvSpPr>
          <p:cNvPr id="6" name="Slide Number Placeholder 5"/>
          <p:cNvSpPr>
            <a:spLocks noGrp="1"/>
          </p:cNvSpPr>
          <p:nvPr>
            <p:ph type="sldNum" sz="quarter" idx="12"/>
          </p:nvPr>
        </p:nvSpPr>
        <p:spPr>
          <a:xfrm>
            <a:off x="8146839" y="285750"/>
            <a:ext cx="482811" cy="273844"/>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2764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ontent block">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95876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4800" y="361950"/>
            <a:ext cx="8610600" cy="634603"/>
          </a:xfrm>
          <a:prstGeom prst="rect">
            <a:avLst/>
          </a:prstGeom>
        </p:spPr>
        <p:txBody>
          <a:bodyPr/>
          <a:lstStyle>
            <a:lvl1pPr algn="ctr">
              <a:defRPr sz="3600" b="1">
                <a:solidFill>
                  <a:schemeClr val="bg1"/>
                </a:solidFill>
                <a:latin typeface="Arial" pitchFamily="34" charset="0"/>
                <a:cs typeface="Arial" pitchFamily="34" charset="0"/>
              </a:defRPr>
            </a:lvl1pPr>
          </a:lstStyle>
          <a:p>
            <a:r>
              <a:rPr lang="en-US"/>
              <a:t>Click to edit Master title style</a:t>
            </a:r>
          </a:p>
        </p:txBody>
      </p:sp>
      <p:sp>
        <p:nvSpPr>
          <p:cNvPr id="7" name="Text Placeholder 6"/>
          <p:cNvSpPr>
            <a:spLocks noGrp="1"/>
          </p:cNvSpPr>
          <p:nvPr>
            <p:ph type="body" sz="quarter" idx="12"/>
          </p:nvPr>
        </p:nvSpPr>
        <p:spPr>
          <a:xfrm>
            <a:off x="762000" y="1200150"/>
            <a:ext cx="7848600" cy="3124200"/>
          </a:xfrm>
          <a:prstGeom prst="rect">
            <a:avLst/>
          </a:prstGeom>
        </p:spPr>
        <p:txBody>
          <a:bodyPr/>
          <a:lstStyle>
            <a:lvl1pPr>
              <a:buNone/>
              <a:defRPr sz="3200">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25164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nim Left Pin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nim Right Pin Bullets">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6" name="Picture 5"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nim Right Pin Content Block">
    <p:spTree>
      <p:nvGrpSpPr>
        <p:cNvPr id="1" name=""/>
        <p:cNvGrpSpPr/>
        <p:nvPr/>
      </p:nvGrpSpPr>
      <p:grpSpPr>
        <a:xfrm>
          <a:off x="0" y="0"/>
          <a:ext cx="0" cy="0"/>
          <a:chOff x="0" y="0"/>
          <a:chExt cx="0" cy="0"/>
        </a:xfrm>
      </p:grpSpPr>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 name="Picture 6"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nim Lef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51" y="565150"/>
            <a:ext cx="8115299" cy="2101451"/>
          </a:xfrm>
        </p:spPr>
        <p:txBody>
          <a:bodyPr anchor="b">
            <a:normAutofit/>
          </a:bodyPr>
          <a:lstStyle>
            <a:lvl1pPr algn="r">
              <a:defRPr sz="3000"/>
            </a:lvl1pPr>
          </a:lstStyle>
          <a:p>
            <a:r>
              <a:rPr lang="en-US"/>
              <a:t>Click to edit Master title style</a:t>
            </a:r>
          </a:p>
        </p:txBody>
      </p:sp>
      <p:sp>
        <p:nvSpPr>
          <p:cNvPr id="3" name="Text Placeholder 2"/>
          <p:cNvSpPr>
            <a:spLocks noGrp="1"/>
          </p:cNvSpPr>
          <p:nvPr>
            <p:ph type="body" idx="1"/>
          </p:nvPr>
        </p:nvSpPr>
        <p:spPr>
          <a:xfrm>
            <a:off x="768350" y="2731294"/>
            <a:ext cx="7867650" cy="716756"/>
          </a:xfrm>
        </p:spPr>
        <p:txBody>
          <a:bodyPr>
            <a:normAutofit/>
          </a:bodyPr>
          <a:lstStyle>
            <a:lvl1pPr marL="0" indent="0" algn="r">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60839" y="285750"/>
            <a:ext cx="2183130" cy="273844"/>
          </a:xfrm>
        </p:spPr>
        <p:txBody>
          <a:bodyPr/>
          <a:lstStyle>
            <a:lvl1pPr algn="r">
              <a:defRPr/>
            </a:lvl1pPr>
          </a:lstStyle>
          <a:p>
            <a:fld id="{48A87A34-81AB-432B-8DAE-1953F412C126}" type="datetimeFigureOut">
              <a:rPr lang="en-US" dirty="0"/>
              <a:pPr/>
              <a:t>3/16/2020</a:t>
            </a:fld>
            <a:endParaRPr lang="en-US"/>
          </a:p>
        </p:txBody>
      </p:sp>
      <p:sp>
        <p:nvSpPr>
          <p:cNvPr id="5" name="Footer Placeholder 4"/>
          <p:cNvSpPr>
            <a:spLocks noGrp="1"/>
          </p:cNvSpPr>
          <p:nvPr>
            <p:ph type="ftr" sz="quarter" idx="11"/>
          </p:nvPr>
        </p:nvSpPr>
        <p:spPr>
          <a:xfrm>
            <a:off x="514350" y="285751"/>
            <a:ext cx="5243619" cy="273049"/>
          </a:xfrm>
        </p:spPr>
        <p:txBody>
          <a:bodyPr/>
          <a:lstStyle/>
          <a:p>
            <a:endParaRPr lang="en-US"/>
          </a:p>
        </p:txBody>
      </p:sp>
      <p:sp>
        <p:nvSpPr>
          <p:cNvPr id="6" name="Slide Number Placeholder 5"/>
          <p:cNvSpPr>
            <a:spLocks noGrp="1"/>
          </p:cNvSpPr>
          <p:nvPr>
            <p:ph type="sldNum" sz="quarter" idx="12"/>
          </p:nvPr>
        </p:nvSpPr>
        <p:spPr>
          <a:xfrm>
            <a:off x="8146839" y="285750"/>
            <a:ext cx="482811" cy="273844"/>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764310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nim Lef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nim Righ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nim Righ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45920"/>
            <a:ext cx="4000500" cy="3018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645920"/>
            <a:ext cx="4000500" cy="3018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827316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571500"/>
            <a:ext cx="6457950" cy="971550"/>
          </a:xfrm>
        </p:spPr>
        <p:txBody>
          <a:bodyPr/>
          <a:lstStyle/>
          <a:p>
            <a:r>
              <a:rPr lang="en-US"/>
              <a:t>Click to edit Master title style</a:t>
            </a:r>
          </a:p>
        </p:txBody>
      </p:sp>
      <p:sp>
        <p:nvSpPr>
          <p:cNvPr id="3" name="Text Placeholder 2"/>
          <p:cNvSpPr>
            <a:spLocks noGrp="1"/>
          </p:cNvSpPr>
          <p:nvPr>
            <p:ph type="body" idx="1"/>
          </p:nvPr>
        </p:nvSpPr>
        <p:spPr>
          <a:xfrm>
            <a:off x="685807" y="1637852"/>
            <a:ext cx="3809993"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4351" y="2349500"/>
            <a:ext cx="3983831" cy="2314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00600" y="1637852"/>
            <a:ext cx="3829050"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49500"/>
            <a:ext cx="4000500" cy="2314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3/16/2020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58169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3/16/2020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754338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59666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3086100" cy="1200150"/>
          </a:xfrm>
        </p:spPr>
        <p:txBody>
          <a:bodyPr anchor="b"/>
          <a:lstStyle>
            <a:lvl1pPr algn="l">
              <a:defRPr sz="2400"/>
            </a:lvl1pPr>
          </a:lstStyle>
          <a:p>
            <a:r>
              <a:rPr lang="en-US"/>
              <a:t>Click to edit Master title style</a:t>
            </a:r>
          </a:p>
        </p:txBody>
      </p:sp>
      <p:sp>
        <p:nvSpPr>
          <p:cNvPr id="3" name="Content Placeholder 2"/>
          <p:cNvSpPr>
            <a:spLocks noGrp="1"/>
          </p:cNvSpPr>
          <p:nvPr>
            <p:ph idx="1"/>
          </p:nvPr>
        </p:nvSpPr>
        <p:spPr>
          <a:xfrm>
            <a:off x="3746686" y="560070"/>
            <a:ext cx="4882964" cy="410394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2343150"/>
            <a:ext cx="308610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14071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5154930" cy="1200150"/>
          </a:xfrm>
        </p:spPr>
        <p:txBody>
          <a:bodyPr anchor="b"/>
          <a:lstStyle>
            <a:lvl1pPr algn="l">
              <a:defRPr sz="2400"/>
            </a:lvl1pPr>
          </a:lstStyle>
          <a:p>
            <a:r>
              <a:rPr lang="en-US"/>
              <a:t>Click to edit Master title style</a:t>
            </a:r>
          </a:p>
        </p:txBody>
      </p:sp>
      <p:sp>
        <p:nvSpPr>
          <p:cNvPr id="3" name="Picture Placeholder 2"/>
          <p:cNvSpPr>
            <a:spLocks noGrp="1" noChangeAspect="1"/>
          </p:cNvSpPr>
          <p:nvPr>
            <p:ph type="pic" idx="1"/>
          </p:nvPr>
        </p:nvSpPr>
        <p:spPr>
          <a:xfrm>
            <a:off x="5895928" y="563431"/>
            <a:ext cx="2733722" cy="410058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14350" y="2343150"/>
            <a:ext cx="515493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01666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573280"/>
            <a:ext cx="6457950" cy="96977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1645920"/>
            <a:ext cx="8115300" cy="30180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6520" y="4767263"/>
            <a:ext cx="218313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48A87A34-81AB-432B-8DAE-1953F412C126}" type="datetimeFigureOut">
              <a:rPr lang="en-US" dirty="0"/>
              <a:pPr/>
              <a:t>3/16/2020</a:t>
            </a:fld>
            <a:endParaRPr lang="en-US"/>
          </a:p>
        </p:txBody>
      </p:sp>
      <p:sp>
        <p:nvSpPr>
          <p:cNvPr id="5" name="Footer Placeholder 4"/>
          <p:cNvSpPr>
            <a:spLocks noGrp="1"/>
          </p:cNvSpPr>
          <p:nvPr>
            <p:ph type="ftr" sz="quarter" idx="3"/>
          </p:nvPr>
        </p:nvSpPr>
        <p:spPr>
          <a:xfrm>
            <a:off x="514350" y="4766884"/>
            <a:ext cx="5829300" cy="273844"/>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285750"/>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1656602729"/>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54" r:id="rId19"/>
    <p:sldLayoutId id="2147483656" r:id="rId20"/>
    <p:sldLayoutId id="2147483663" r:id="rId21"/>
    <p:sldLayoutId id="2147483657" r:id="rId22"/>
    <p:sldLayoutId id="2147483665" r:id="rId23"/>
    <p:sldLayoutId id="2147483672" r:id="rId24"/>
    <p:sldLayoutId id="2147483666" r:id="rId25"/>
    <p:sldLayoutId id="2147483668" r:id="rId26"/>
    <p:sldLayoutId id="2147483661" r:id="rId27"/>
    <p:sldLayoutId id="2147483662" r:id="rId28"/>
    <p:sldLayoutId id="2147483671" r:id="rId29"/>
    <p:sldLayoutId id="2147483667" r:id="rId30"/>
    <p:sldLayoutId id="2147483674" r:id="rId31"/>
    <p:sldLayoutId id="2147483675" r:id="rId3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sz="1600" b="1">
              <a:solidFill>
                <a:schemeClr val="tx1">
                  <a:lumMod val="95000"/>
                </a:schemeClr>
              </a:solidFill>
            </a:endParaRPr>
          </a:p>
          <a:p>
            <a:pPr algn="ctr"/>
            <a:endParaRPr lang="en-US" sz="2000" b="1">
              <a:solidFill>
                <a:schemeClr val="tx1">
                  <a:lumMod val="95000"/>
                </a:schemeClr>
              </a:solidFill>
            </a:endParaRPr>
          </a:p>
          <a:p>
            <a:pPr algn="ctr"/>
            <a:endParaRPr lang="en-US" sz="2000" b="1">
              <a:solidFill>
                <a:schemeClr val="tx1">
                  <a:lumMod val="95000"/>
                </a:schemeClr>
              </a:solidFill>
            </a:endParaRPr>
          </a:p>
          <a:p>
            <a:pPr algn="ctr"/>
            <a:endParaRPr lang="en-US" sz="1400" b="1">
              <a:solidFill>
                <a:schemeClr val="tx1">
                  <a:lumMod val="95000"/>
                </a:schemeClr>
              </a:solidFill>
            </a:endParaRPr>
          </a:p>
          <a:p>
            <a:pPr algn="ctr"/>
            <a:r>
              <a:rPr lang="en-US" sz="5400" b="1">
                <a:solidFill>
                  <a:schemeClr val="tx1">
                    <a:lumMod val="95000"/>
                  </a:schemeClr>
                </a:solidFill>
                <a:latin typeface="Arial"/>
              </a:rPr>
              <a:t>WELCOME</a:t>
            </a:r>
          </a:p>
          <a:p>
            <a:pPr algn="ctr"/>
            <a:endParaRPr lang="en-US" sz="1600">
              <a:solidFill>
                <a:schemeClr val="tx1">
                  <a:lumMod val="95000"/>
                </a:schemeClr>
              </a:solidFill>
              <a:latin typeface="Garamond" pitchFamily="18" charset="0"/>
            </a:endParaRPr>
          </a:p>
          <a:p>
            <a:endParaRPr lang="en-US" sz="1600"/>
          </a:p>
        </p:txBody>
      </p:sp>
      <p:sp>
        <p:nvSpPr>
          <p:cNvPr id="5" name="Title 4"/>
          <p:cNvSpPr>
            <a:spLocks noGrp="1"/>
          </p:cNvSpPr>
          <p:nvPr>
            <p:ph type="title"/>
          </p:nvPr>
        </p:nvSpPr>
        <p:spPr>
          <a:xfrm>
            <a:off x="1371600" y="133350"/>
            <a:ext cx="7086600" cy="1181101"/>
          </a:xfrm>
        </p:spPr>
        <p:txBody>
          <a:bodyPr>
            <a:normAutofit/>
          </a:bodyPr>
          <a:lstStyle/>
          <a:p>
            <a:pPr algn="ctr"/>
            <a:r>
              <a:rPr lang="en-US" dirty="0">
                <a:latin typeface="Arial"/>
                <a:cs typeface="Arial"/>
              </a:rPr>
              <a:t>Keep your club safe!</a:t>
            </a:r>
            <a:br>
              <a:rPr lang="en-US" dirty="0"/>
            </a:br>
            <a:r>
              <a:rPr lang="en-US" sz="2700" dirty="0">
                <a:latin typeface="Arial"/>
                <a:cs typeface="Arial"/>
              </a:rPr>
              <a:t>Cybersecurity tips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sz="1600" b="1">
              <a:solidFill>
                <a:schemeClr val="tx1">
                  <a:lumMod val="95000"/>
                </a:schemeClr>
              </a:solidFill>
            </a:endParaRPr>
          </a:p>
          <a:p>
            <a:endParaRPr lang="en-US" sz="1600">
              <a:solidFill>
                <a:schemeClr val="tx1">
                  <a:lumMod val="95000"/>
                </a:schemeClr>
              </a:solidFill>
              <a:latin typeface="Garamond" pitchFamily="18" charset="0"/>
            </a:endParaRPr>
          </a:p>
          <a:p>
            <a:endParaRPr lang="en-US" sz="1600"/>
          </a:p>
        </p:txBody>
      </p:sp>
      <p:sp>
        <p:nvSpPr>
          <p:cNvPr id="5" name="Title 4"/>
          <p:cNvSpPr>
            <a:spLocks noGrp="1"/>
          </p:cNvSpPr>
          <p:nvPr>
            <p:ph type="title"/>
          </p:nvPr>
        </p:nvSpPr>
        <p:spPr>
          <a:xfrm>
            <a:off x="1371600" y="133350"/>
            <a:ext cx="7086600" cy="1181101"/>
          </a:xfrm>
        </p:spPr>
        <p:txBody>
          <a:bodyPr>
            <a:normAutofit/>
          </a:bodyPr>
          <a:lstStyle/>
          <a:p>
            <a:pPr algn="ctr"/>
            <a:r>
              <a:rPr lang="en-US"/>
              <a:t>Keep your club safe!</a:t>
            </a:r>
            <a:br>
              <a:rPr lang="en-US"/>
            </a:br>
            <a:r>
              <a:rPr lang="en-US" sz="2700"/>
              <a:t>Cyber security tips</a:t>
            </a:r>
          </a:p>
        </p:txBody>
      </p:sp>
      <p:pic>
        <p:nvPicPr>
          <p:cNvPr id="1028" name="Picture 4" descr="Image result for phishing HD images">
            <a:extLst>
              <a:ext uri="{FF2B5EF4-FFF2-40B4-BE49-F238E27FC236}">
                <a16:creationId xmlns:a16="http://schemas.microsoft.com/office/drawing/2014/main" id="{5A07BA75-B1CE-4116-BAEE-2502E0B68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04950"/>
            <a:ext cx="3369837" cy="2524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5CC4D5-1F02-4D5D-83E0-925E170735CD}"/>
              </a:ext>
            </a:extLst>
          </p:cNvPr>
          <p:cNvSpPr txBox="1"/>
          <p:nvPr/>
        </p:nvSpPr>
        <p:spPr>
          <a:xfrm>
            <a:off x="2819399" y="4095750"/>
            <a:ext cx="3369838" cy="923330"/>
          </a:xfrm>
          <a:prstGeom prst="rect">
            <a:avLst/>
          </a:prstGeom>
          <a:noFill/>
        </p:spPr>
        <p:txBody>
          <a:bodyPr wrap="square" rtlCol="0">
            <a:spAutoFit/>
          </a:bodyPr>
          <a:lstStyle/>
          <a:p>
            <a:pPr algn="ctr"/>
            <a:r>
              <a:rPr lang="en-US" sz="5400" b="1"/>
              <a:t>PHISHING</a:t>
            </a:r>
          </a:p>
        </p:txBody>
      </p:sp>
    </p:spTree>
    <p:extLst>
      <p:ext uri="{BB962C8B-B14F-4D97-AF65-F5344CB8AC3E}">
        <p14:creationId xmlns:p14="http://schemas.microsoft.com/office/powerpoint/2010/main" val="587412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fontScale="92500" lnSpcReduction="20000"/>
          </a:bodyPr>
          <a:lstStyle/>
          <a:p>
            <a:r>
              <a:rPr lang="en-US" sz="2800" b="1">
                <a:solidFill>
                  <a:schemeClr val="tx1">
                    <a:lumMod val="95000"/>
                  </a:schemeClr>
                </a:solidFill>
                <a:latin typeface="Arial"/>
              </a:rPr>
              <a:t>Phishing</a:t>
            </a:r>
          </a:p>
          <a:p>
            <a:endParaRPr lang="en-US" sz="2800" b="1">
              <a:solidFill>
                <a:schemeClr val="tx1">
                  <a:lumMod val="95000"/>
                </a:schemeClr>
              </a:solidFill>
              <a:latin typeface="Arial"/>
            </a:endParaRPr>
          </a:p>
          <a:p>
            <a:r>
              <a:rPr lang="en-US" sz="2800" b="1">
                <a:solidFill>
                  <a:schemeClr val="tx1">
                    <a:lumMod val="95000"/>
                  </a:schemeClr>
                </a:solidFill>
                <a:latin typeface="Arial"/>
              </a:rPr>
              <a:t>An attempt to obtain sensitive information </a:t>
            </a:r>
            <a:br>
              <a:rPr lang="en-US" sz="2800" b="1">
                <a:solidFill>
                  <a:schemeClr val="tx1">
                    <a:lumMod val="95000"/>
                  </a:schemeClr>
                </a:solidFill>
                <a:latin typeface="Arial"/>
              </a:rPr>
            </a:br>
            <a:r>
              <a:rPr lang="en-US" sz="2800" b="1">
                <a:solidFill>
                  <a:schemeClr val="tx1">
                    <a:lumMod val="95000"/>
                  </a:schemeClr>
                </a:solidFill>
                <a:latin typeface="Arial"/>
              </a:rPr>
              <a:t>  such as</a:t>
            </a:r>
          </a:p>
          <a:p>
            <a:pPr marL="457200" indent="-457200">
              <a:buFont typeface="Arial" panose="020B0604020202020204" pitchFamily="34" charset="0"/>
              <a:buChar char="•"/>
            </a:pPr>
            <a:r>
              <a:rPr lang="en-US" sz="2800" b="1">
                <a:solidFill>
                  <a:schemeClr val="tx1">
                    <a:lumMod val="95000"/>
                  </a:schemeClr>
                </a:solidFill>
                <a:latin typeface="Arial"/>
              </a:rPr>
              <a:t>Usernames</a:t>
            </a:r>
          </a:p>
          <a:p>
            <a:pPr marL="457200" indent="-457200">
              <a:buFont typeface="Arial" panose="020B0604020202020204" pitchFamily="34" charset="0"/>
              <a:buChar char="•"/>
            </a:pPr>
            <a:r>
              <a:rPr lang="en-US" sz="2800" b="1">
                <a:solidFill>
                  <a:schemeClr val="tx1">
                    <a:lumMod val="95000"/>
                  </a:schemeClr>
                </a:solidFill>
                <a:latin typeface="Arial"/>
              </a:rPr>
              <a:t>Passwords</a:t>
            </a:r>
          </a:p>
          <a:p>
            <a:pPr marL="457200" indent="-457200">
              <a:buFont typeface="Arial" panose="020B0604020202020204" pitchFamily="34" charset="0"/>
              <a:buChar char="•"/>
            </a:pPr>
            <a:r>
              <a:rPr lang="en-US" sz="2800" b="1">
                <a:solidFill>
                  <a:schemeClr val="tx1">
                    <a:lumMod val="95000"/>
                  </a:schemeClr>
                </a:solidFill>
                <a:latin typeface="Arial"/>
              </a:rPr>
              <a:t>Contact lists</a:t>
            </a:r>
          </a:p>
          <a:p>
            <a:pPr marL="457200" indent="-457200">
              <a:buFont typeface="Arial" panose="020B0604020202020204" pitchFamily="34" charset="0"/>
              <a:buChar char="•"/>
            </a:pPr>
            <a:r>
              <a:rPr lang="en-US" sz="2800" b="1">
                <a:solidFill>
                  <a:schemeClr val="tx1">
                    <a:lumMod val="95000"/>
                  </a:schemeClr>
                </a:solidFill>
                <a:latin typeface="Arial"/>
              </a:rPr>
              <a:t>Credit card details</a:t>
            </a:r>
          </a:p>
          <a:p>
            <a:r>
              <a:rPr lang="en-US" sz="2800" b="1">
                <a:solidFill>
                  <a:schemeClr val="tx1">
                    <a:lumMod val="95000"/>
                  </a:schemeClr>
                </a:solidFill>
                <a:latin typeface="Arial"/>
              </a:rPr>
              <a:t>by masquerading as a trustworthy source</a:t>
            </a:r>
          </a:p>
          <a:p>
            <a:endParaRPr lang="en-US" sz="1600">
              <a:solidFill>
                <a:schemeClr val="tx1">
                  <a:lumMod val="95000"/>
                </a:schemeClr>
              </a:solidFill>
              <a:latin typeface="Garamond" pitchFamily="18" charset="0"/>
            </a:endParaRP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228663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lnSpcReduction="10000"/>
          </a:bodyPr>
          <a:lstStyle/>
          <a:p>
            <a:r>
              <a:rPr lang="en-US" sz="2800" b="1">
                <a:solidFill>
                  <a:schemeClr val="tx1">
                    <a:lumMod val="95000"/>
                  </a:schemeClr>
                </a:solidFill>
                <a:latin typeface="Arial"/>
              </a:rPr>
              <a:t>Phishing</a:t>
            </a:r>
          </a:p>
          <a:p>
            <a:endParaRPr lang="en-US" sz="2800" b="1">
              <a:solidFill>
                <a:schemeClr val="tx1">
                  <a:lumMod val="95000"/>
                </a:schemeClr>
              </a:solidFill>
              <a:latin typeface="Arial"/>
            </a:endParaRPr>
          </a:p>
          <a:p>
            <a:r>
              <a:rPr lang="en-US" sz="2800" b="1">
                <a:solidFill>
                  <a:schemeClr val="tx1">
                    <a:lumMod val="95000"/>
                  </a:schemeClr>
                </a:solidFill>
                <a:latin typeface="Arial"/>
              </a:rPr>
              <a:t>Often done using </a:t>
            </a:r>
          </a:p>
          <a:p>
            <a:pPr marL="457200" indent="-457200">
              <a:buChar char="•"/>
            </a:pPr>
            <a:r>
              <a:rPr lang="en-US" sz="2800" b="1">
                <a:solidFill>
                  <a:schemeClr val="tx1">
                    <a:lumMod val="95000"/>
                  </a:schemeClr>
                </a:solidFill>
                <a:latin typeface="Arial"/>
              </a:rPr>
              <a:t>Email</a:t>
            </a:r>
          </a:p>
          <a:p>
            <a:pPr marL="457200" indent="-457200">
              <a:buFont typeface="Arial" panose="020B0604020202020204" pitchFamily="34" charset="0"/>
              <a:buChar char="•"/>
            </a:pPr>
            <a:r>
              <a:rPr lang="en-US" sz="2800" b="1">
                <a:solidFill>
                  <a:schemeClr val="tx1">
                    <a:lumMod val="95000"/>
                  </a:schemeClr>
                </a:solidFill>
                <a:latin typeface="Arial"/>
              </a:rPr>
              <a:t>Instant messaging</a:t>
            </a:r>
          </a:p>
          <a:p>
            <a:pPr marL="457200" indent="-457200">
              <a:buFont typeface="Arial" panose="020B0604020202020204" pitchFamily="34" charset="0"/>
              <a:buChar char="•"/>
            </a:pPr>
            <a:r>
              <a:rPr lang="en-US" sz="2800" b="1">
                <a:solidFill>
                  <a:schemeClr val="tx1">
                    <a:lumMod val="95000"/>
                  </a:schemeClr>
                </a:solidFill>
                <a:latin typeface="Arial"/>
              </a:rPr>
              <a:t>Texting </a:t>
            </a:r>
          </a:p>
          <a:p>
            <a:pPr marL="457200" indent="-457200">
              <a:buFont typeface="Arial" panose="020B0604020202020204" pitchFamily="34" charset="0"/>
              <a:buChar char="•"/>
            </a:pPr>
            <a:r>
              <a:rPr lang="en-US" sz="2800" b="1">
                <a:solidFill>
                  <a:schemeClr val="tx1">
                    <a:lumMod val="95000"/>
                  </a:schemeClr>
                </a:solidFill>
                <a:latin typeface="Arial"/>
              </a:rPr>
              <a:t>Phone calls</a:t>
            </a:r>
          </a:p>
          <a:p>
            <a:endParaRPr lang="en-US" sz="2800" b="1">
              <a:solidFill>
                <a:schemeClr val="tx1">
                  <a:lumMod val="95000"/>
                </a:schemeClr>
              </a:solidFill>
            </a:endParaRPr>
          </a:p>
          <a:p>
            <a:endParaRPr lang="en-US" sz="2800" b="1">
              <a:solidFill>
                <a:srgbClr val="F2F2F2"/>
              </a:solidFill>
            </a:endParaRP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98936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616325" y="1314451"/>
            <a:ext cx="8070475" cy="2781299"/>
          </a:xfrm>
        </p:spPr>
        <p:txBody>
          <a:bodyPr/>
          <a:lstStyle/>
          <a:p>
            <a:r>
              <a:rPr lang="en-US" sz="2800" b="1">
                <a:solidFill>
                  <a:schemeClr val="tx1">
                    <a:lumMod val="95000"/>
                  </a:schemeClr>
                </a:solidFill>
                <a:latin typeface="Arial"/>
              </a:rPr>
              <a:t>The biggest security problem online</a:t>
            </a:r>
          </a:p>
          <a:p>
            <a:pPr algn="ctr"/>
            <a:endParaRPr lang="en-US" sz="2800" b="1">
              <a:solidFill>
                <a:schemeClr val="tx1">
                  <a:lumMod val="95000"/>
                </a:schemeClr>
              </a:solidFill>
              <a:latin typeface="Arial"/>
            </a:endParaRPr>
          </a:p>
          <a:p>
            <a:pPr algn="ctr"/>
            <a:r>
              <a:rPr lang="en-US" sz="2800" b="1">
                <a:solidFill>
                  <a:schemeClr val="tx1">
                    <a:lumMod val="95000"/>
                  </a:schemeClr>
                </a:solidFill>
                <a:latin typeface="Arial"/>
              </a:rPr>
              <a:t>Phishing accounts for 90 to 95%</a:t>
            </a:r>
            <a:br>
              <a:rPr lang="en-US" sz="2800" b="1">
                <a:solidFill>
                  <a:schemeClr val="tx1">
                    <a:lumMod val="95000"/>
                  </a:schemeClr>
                </a:solidFill>
                <a:latin typeface="Arial"/>
              </a:rPr>
            </a:br>
            <a:r>
              <a:rPr lang="en-US" sz="2800" b="1">
                <a:solidFill>
                  <a:schemeClr val="tx1">
                    <a:lumMod val="95000"/>
                  </a:schemeClr>
                </a:solidFill>
                <a:latin typeface="Arial"/>
              </a:rPr>
              <a:t>of security threats</a:t>
            </a:r>
          </a:p>
          <a:p>
            <a:endParaRPr lang="en-US" sz="1600">
              <a:solidFill>
                <a:schemeClr val="tx1">
                  <a:lumMod val="95000"/>
                </a:schemeClr>
              </a:solidFill>
              <a:latin typeface="Garamond" pitchFamily="18" charset="0"/>
            </a:endParaRP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235925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68407" y="1314451"/>
            <a:ext cx="8218393" cy="3280172"/>
          </a:xfrm>
        </p:spPr>
        <p:txBody>
          <a:bodyPr>
            <a:normAutofit/>
          </a:bodyPr>
          <a:lstStyle/>
          <a:p>
            <a:endParaRPr lang="en-US" sz="2800" b="1">
              <a:solidFill>
                <a:schemeClr val="tx1">
                  <a:lumMod val="95000"/>
                </a:schemeClr>
              </a:solidFill>
              <a:latin typeface="Garamond" pitchFamily="18" charset="0"/>
            </a:endParaRPr>
          </a:p>
          <a:p>
            <a:r>
              <a:rPr lang="en-US" sz="2800" b="1">
                <a:solidFill>
                  <a:schemeClr val="tx1">
                    <a:lumMod val="95000"/>
                  </a:schemeClr>
                </a:solidFill>
                <a:latin typeface="Arial"/>
              </a:rPr>
              <a:t>Phishing victims might be tricked into clicking a link through to a fake webpage. </a:t>
            </a:r>
          </a:p>
          <a:p>
            <a:endParaRPr lang="en-US" sz="2800" b="1">
              <a:solidFill>
                <a:schemeClr val="tx1">
                  <a:lumMod val="95000"/>
                </a:schemeClr>
              </a:solidFill>
              <a:latin typeface="Arial"/>
            </a:endParaRPr>
          </a:p>
          <a:p>
            <a:r>
              <a:rPr lang="en-US" sz="2800" b="1">
                <a:solidFill>
                  <a:schemeClr val="tx1">
                    <a:lumMod val="95000"/>
                  </a:schemeClr>
                </a:solidFill>
                <a:latin typeface="Arial"/>
              </a:rPr>
              <a:t>The aim is persuading the user to enter personal information.</a:t>
            </a:r>
            <a:endParaRPr lang="en-US">
              <a:solidFill>
                <a:schemeClr val="tx1">
                  <a:lumMod val="95000"/>
                </a:schemeClr>
              </a:solidFill>
            </a:endParaRPr>
          </a:p>
          <a:p>
            <a:endParaRPr lang="en-US" sz="2800" b="1">
              <a:solidFill>
                <a:schemeClr val="tx1">
                  <a:lumMod val="95000"/>
                </a:schemeClr>
              </a:solidFill>
            </a:endParaRP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42240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68407" y="1314451"/>
            <a:ext cx="8218393" cy="3280172"/>
          </a:xfrm>
        </p:spPr>
        <p:txBody>
          <a:bodyPr>
            <a:normAutofit/>
          </a:bodyPr>
          <a:lstStyle/>
          <a:p>
            <a:endParaRPr lang="en-US" sz="2800" b="1">
              <a:solidFill>
                <a:schemeClr val="tx1">
                  <a:lumMod val="95000"/>
                </a:schemeClr>
              </a:solidFill>
              <a:latin typeface="Garamond" pitchFamily="18" charset="0"/>
            </a:endParaRPr>
          </a:p>
          <a:p>
            <a:r>
              <a:rPr lang="en-US" sz="2800" b="1">
                <a:solidFill>
                  <a:schemeClr val="tx1">
                    <a:lumMod val="95000"/>
                  </a:schemeClr>
                </a:solidFill>
                <a:latin typeface="Arial"/>
              </a:rPr>
              <a:t>A link can be in the form of a:</a:t>
            </a:r>
          </a:p>
          <a:p>
            <a:endParaRPr lang="en-US" sz="2800" b="1">
              <a:solidFill>
                <a:schemeClr val="tx1">
                  <a:lumMod val="95000"/>
                </a:schemeClr>
              </a:solidFill>
              <a:latin typeface="Arial"/>
            </a:endParaRPr>
          </a:p>
          <a:p>
            <a:pPr marL="457200" indent="-457200">
              <a:buChar char="•"/>
            </a:pPr>
            <a:r>
              <a:rPr lang="en-US" sz="2800" b="1">
                <a:solidFill>
                  <a:schemeClr val="tx1">
                    <a:lumMod val="95000"/>
                  </a:schemeClr>
                </a:solidFill>
                <a:latin typeface="Arial"/>
              </a:rPr>
              <a:t>Text link</a:t>
            </a:r>
          </a:p>
          <a:p>
            <a:pPr marL="457200" indent="-457200">
              <a:buChar char="•"/>
            </a:pPr>
            <a:r>
              <a:rPr lang="en-US" sz="2800" b="1">
                <a:solidFill>
                  <a:schemeClr val="tx1">
                    <a:lumMod val="95000"/>
                  </a:schemeClr>
                </a:solidFill>
                <a:latin typeface="Arial"/>
              </a:rPr>
              <a:t>Button link</a:t>
            </a:r>
          </a:p>
          <a:p>
            <a:pPr marL="457200" indent="-457200">
              <a:buChar char="•"/>
            </a:pPr>
            <a:r>
              <a:rPr lang="en-US" sz="2800" b="1">
                <a:solidFill>
                  <a:schemeClr val="tx1">
                    <a:lumMod val="95000"/>
                  </a:schemeClr>
                </a:solidFill>
                <a:latin typeface="Arial"/>
              </a:rPr>
              <a:t>Image link</a:t>
            </a:r>
          </a:p>
          <a:p>
            <a:endParaRPr lang="en-US" sz="2800" b="1">
              <a:solidFill>
                <a:schemeClr val="tx1">
                  <a:lumMod val="95000"/>
                </a:schemeClr>
              </a:solidFill>
            </a:endParaRP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31749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68407" y="1314451"/>
            <a:ext cx="8218393" cy="3280172"/>
          </a:xfrm>
        </p:spPr>
        <p:txBody>
          <a:bodyPr>
            <a:normAutofit/>
          </a:bodyPr>
          <a:lstStyle/>
          <a:p>
            <a:endParaRPr lang="en-US" sz="2800" b="1">
              <a:solidFill>
                <a:schemeClr val="tx1">
                  <a:lumMod val="95000"/>
                </a:schemeClr>
              </a:solidFill>
              <a:latin typeface="Garamond" pitchFamily="18" charset="0"/>
            </a:endParaRPr>
          </a:p>
          <a:p>
            <a:endParaRPr lang="en-US" sz="2800" b="1">
              <a:solidFill>
                <a:schemeClr val="tx1">
                  <a:lumMod val="95000"/>
                </a:schemeClr>
              </a:solidFill>
              <a:latin typeface="Arial"/>
            </a:endParaRPr>
          </a:p>
          <a:p>
            <a:endParaRPr lang="en-US" sz="2800" b="1">
              <a:solidFill>
                <a:schemeClr val="tx1">
                  <a:lumMod val="95000"/>
                </a:schemeClr>
              </a:solidFill>
            </a:endParaRPr>
          </a:p>
          <a:p>
            <a:endParaRPr lang="en-US" sz="1600"/>
          </a:p>
        </p:txBody>
      </p:sp>
      <p:sp>
        <p:nvSpPr>
          <p:cNvPr id="5" name="Title 4"/>
          <p:cNvSpPr>
            <a:spLocks noGrp="1"/>
          </p:cNvSpPr>
          <p:nvPr>
            <p:ph type="title"/>
          </p:nvPr>
        </p:nvSpPr>
        <p:spPr>
          <a:xfrm>
            <a:off x="1371600" y="285750"/>
            <a:ext cx="7086600" cy="634603"/>
          </a:xfrm>
        </p:spPr>
        <p:txBody>
          <a:bodyPr>
            <a:normAutofit fontScale="90000"/>
          </a:bodyPr>
          <a:lstStyle/>
          <a:p>
            <a:r>
              <a:rPr lang="en-US"/>
              <a:t>Cyber Security</a:t>
            </a:r>
          </a:p>
        </p:txBody>
      </p:sp>
      <p:pic>
        <p:nvPicPr>
          <p:cNvPr id="2" name="Picture 2" descr="A screenshot of a cell phone&#10;&#10;Description generated with very high confidence">
            <a:extLst>
              <a:ext uri="{FF2B5EF4-FFF2-40B4-BE49-F238E27FC236}">
                <a16:creationId xmlns:a16="http://schemas.microsoft.com/office/drawing/2014/main" id="{1D1FEFF2-C9E0-48F6-B30E-6DC0DA53218C}"/>
              </a:ext>
            </a:extLst>
          </p:cNvPr>
          <p:cNvPicPr>
            <a:picLocks noChangeAspect="1"/>
          </p:cNvPicPr>
          <p:nvPr/>
        </p:nvPicPr>
        <p:blipFill>
          <a:blip r:embed="rId2"/>
          <a:stretch>
            <a:fillRect/>
          </a:stretch>
        </p:blipFill>
        <p:spPr>
          <a:xfrm>
            <a:off x="5254844" y="663111"/>
            <a:ext cx="3432941" cy="4317120"/>
          </a:xfrm>
          <a:prstGeom prst="rect">
            <a:avLst/>
          </a:prstGeom>
        </p:spPr>
      </p:pic>
      <p:sp>
        <p:nvSpPr>
          <p:cNvPr id="4" name="TextBox 3">
            <a:extLst>
              <a:ext uri="{FF2B5EF4-FFF2-40B4-BE49-F238E27FC236}">
                <a16:creationId xmlns:a16="http://schemas.microsoft.com/office/drawing/2014/main" id="{6CF9BDCA-D527-4D51-B225-CA79CAAC2D64}"/>
              </a:ext>
            </a:extLst>
          </p:cNvPr>
          <p:cNvSpPr txBox="1"/>
          <p:nvPr/>
        </p:nvSpPr>
        <p:spPr>
          <a:xfrm>
            <a:off x="1373155" y="249865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 of a Netflix Phishing email</a:t>
            </a:r>
          </a:p>
        </p:txBody>
      </p:sp>
    </p:spTree>
    <p:extLst>
      <p:ext uri="{BB962C8B-B14F-4D97-AF65-F5344CB8AC3E}">
        <p14:creationId xmlns:p14="http://schemas.microsoft.com/office/powerpoint/2010/main" val="11685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68407" y="1314451"/>
            <a:ext cx="8218393" cy="3280172"/>
          </a:xfrm>
        </p:spPr>
        <p:txBody>
          <a:bodyPr>
            <a:normAutofit/>
          </a:bodyPr>
          <a:lstStyle/>
          <a:p>
            <a:endParaRPr lang="en-US" sz="2800" b="1">
              <a:solidFill>
                <a:schemeClr val="tx1">
                  <a:lumMod val="95000"/>
                </a:schemeClr>
              </a:solidFill>
              <a:latin typeface="Garamond" pitchFamily="18" charset="0"/>
            </a:endParaRPr>
          </a:p>
          <a:p>
            <a:endParaRPr lang="en-US" sz="2800" b="1">
              <a:solidFill>
                <a:schemeClr val="tx1">
                  <a:lumMod val="95000"/>
                </a:schemeClr>
              </a:solidFill>
              <a:latin typeface="Arial"/>
            </a:endParaRPr>
          </a:p>
          <a:p>
            <a:pPr algn="ctr"/>
            <a:r>
              <a:rPr lang="en-US" sz="2800" b="1">
                <a:solidFill>
                  <a:schemeClr val="tx1">
                    <a:lumMod val="95000"/>
                  </a:schemeClr>
                </a:solidFill>
                <a:latin typeface="Arial"/>
              </a:rPr>
              <a:t>It's estimated that an average of 1.4 million phishing websites are created </a:t>
            </a:r>
            <a:endParaRPr lang="en-US">
              <a:solidFill>
                <a:schemeClr val="tx1">
                  <a:lumMod val="95000"/>
                </a:schemeClr>
              </a:solidFill>
            </a:endParaRPr>
          </a:p>
          <a:p>
            <a:pPr algn="ctr"/>
            <a:r>
              <a:rPr lang="en-US" sz="2800" b="1">
                <a:solidFill>
                  <a:schemeClr val="tx1">
                    <a:lumMod val="95000"/>
                  </a:schemeClr>
                </a:solidFill>
                <a:latin typeface="Arial"/>
              </a:rPr>
              <a:t>every month.</a:t>
            </a:r>
            <a:endParaRPr lang="en-US">
              <a:solidFill>
                <a:schemeClr val="tx1">
                  <a:lumMod val="95000"/>
                </a:schemeClr>
              </a:solidFill>
            </a:endParaRPr>
          </a:p>
          <a:p>
            <a:endParaRPr lang="en-US" sz="2800" b="1">
              <a:solidFill>
                <a:schemeClr val="tx1">
                  <a:lumMod val="95000"/>
                </a:schemeClr>
              </a:solidFill>
            </a:endParaRP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05063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Garamond" pitchFamily="18" charset="0"/>
            </a:endParaRPr>
          </a:p>
          <a:p>
            <a:endParaRPr lang="en-US" sz="2800" b="1">
              <a:solidFill>
                <a:schemeClr val="tx1">
                  <a:lumMod val="95000"/>
                </a:schemeClr>
              </a:solidFill>
              <a:latin typeface="Arial"/>
            </a:endParaRPr>
          </a:p>
          <a:p>
            <a:r>
              <a:rPr lang="en-US" sz="2800" b="1" dirty="0">
                <a:solidFill>
                  <a:schemeClr val="tx1">
                    <a:lumMod val="95000"/>
                  </a:schemeClr>
                </a:solidFill>
                <a:latin typeface="Arial"/>
              </a:rPr>
              <a:t>Some victims are tricked into downloading and installing malware including ransomware and spyware</a:t>
            </a:r>
            <a:endParaRPr lang="en-US" dirty="0">
              <a:solidFill>
                <a:schemeClr val="tx1">
                  <a:lumMod val="95000"/>
                </a:schemeClr>
              </a:solidFill>
            </a:endParaRP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47506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fontScale="77500" lnSpcReduction="20000"/>
          </a:bodyPr>
          <a:lstStyle/>
          <a:p>
            <a:r>
              <a:rPr lang="en-US" sz="2800" b="1" dirty="0">
                <a:solidFill>
                  <a:schemeClr val="tx1">
                    <a:lumMod val="95000"/>
                  </a:schemeClr>
                </a:solidFill>
                <a:latin typeface="Arial"/>
              </a:rPr>
              <a:t>Some Definitions</a:t>
            </a:r>
          </a:p>
          <a:p>
            <a:endParaRPr lang="en-US" sz="2800" b="1">
              <a:solidFill>
                <a:schemeClr val="tx1">
                  <a:lumMod val="95000"/>
                </a:schemeClr>
              </a:solidFill>
              <a:latin typeface="Arial"/>
            </a:endParaRPr>
          </a:p>
          <a:p>
            <a:pPr marL="457200" indent="-457200">
              <a:buFont typeface="Arial" panose="020B0604020202020204" pitchFamily="34" charset="0"/>
              <a:buChar char="•"/>
            </a:pPr>
            <a:r>
              <a:rPr lang="en-US" sz="2800" b="1" dirty="0">
                <a:solidFill>
                  <a:schemeClr val="accent3"/>
                </a:solidFill>
                <a:latin typeface="Arial"/>
              </a:rPr>
              <a:t>Malware</a:t>
            </a:r>
            <a:r>
              <a:rPr lang="en-US" sz="2800" b="1" dirty="0">
                <a:solidFill>
                  <a:schemeClr val="tx1">
                    <a:lumMod val="95000"/>
                  </a:schemeClr>
                </a:solidFill>
                <a:latin typeface="Arial"/>
              </a:rPr>
              <a:t> – </a:t>
            </a:r>
            <a:r>
              <a:rPr lang="en-US" sz="2800" dirty="0">
                <a:solidFill>
                  <a:schemeClr val="tx1">
                    <a:lumMod val="95000"/>
                  </a:schemeClr>
                </a:solidFill>
                <a:latin typeface="Arial"/>
              </a:rPr>
              <a:t>Any malicious software used to exploit and do harm to a computer, computers or a network.</a:t>
            </a:r>
          </a:p>
          <a:p>
            <a:pPr marL="457200" indent="-457200">
              <a:buFont typeface="Arial" panose="020B0604020202020204" pitchFamily="34" charset="0"/>
              <a:buChar char="•"/>
            </a:pPr>
            <a:r>
              <a:rPr lang="en-US" sz="2800" b="1" dirty="0">
                <a:solidFill>
                  <a:schemeClr val="accent3"/>
                </a:solidFill>
                <a:latin typeface="Arial"/>
              </a:rPr>
              <a:t>Ransomware</a:t>
            </a:r>
            <a:r>
              <a:rPr lang="en-US" sz="2800" b="1" dirty="0">
                <a:solidFill>
                  <a:schemeClr val="tx1">
                    <a:lumMod val="95000"/>
                  </a:schemeClr>
                </a:solidFill>
                <a:latin typeface="Arial"/>
              </a:rPr>
              <a:t> – </a:t>
            </a:r>
            <a:r>
              <a:rPr lang="en-US" sz="2800" dirty="0">
                <a:solidFill>
                  <a:schemeClr val="tx1">
                    <a:lumMod val="95000"/>
                  </a:schemeClr>
                </a:solidFill>
                <a:latin typeface="Arial"/>
              </a:rPr>
              <a:t>A malware that</a:t>
            </a:r>
            <a:r>
              <a:rPr lang="en-US" sz="2800" b="1" dirty="0">
                <a:solidFill>
                  <a:schemeClr val="tx1">
                    <a:lumMod val="95000"/>
                  </a:schemeClr>
                </a:solidFill>
                <a:latin typeface="Arial"/>
              </a:rPr>
              <a:t> </a:t>
            </a:r>
            <a:r>
              <a:rPr lang="en-US" sz="2800" dirty="0">
                <a:solidFill>
                  <a:schemeClr val="tx1">
                    <a:lumMod val="95000"/>
                  </a:schemeClr>
                </a:solidFill>
                <a:latin typeface="Arial"/>
              </a:rPr>
              <a:t>holds computer files hostage until ransom paid. </a:t>
            </a:r>
          </a:p>
          <a:p>
            <a:pPr marL="457200" indent="-457200">
              <a:buFont typeface="Arial" panose="020B0604020202020204" pitchFamily="34" charset="0"/>
              <a:buChar char="•"/>
            </a:pPr>
            <a:r>
              <a:rPr lang="en-US" sz="2800" b="1" dirty="0">
                <a:solidFill>
                  <a:schemeClr val="accent3"/>
                </a:solidFill>
                <a:latin typeface="Arial"/>
                <a:cs typeface="Arial"/>
              </a:rPr>
              <a:t>Spyware</a:t>
            </a:r>
            <a:r>
              <a:rPr lang="en-US" sz="2800" b="1" dirty="0">
                <a:solidFill>
                  <a:schemeClr val="tx1">
                    <a:lumMod val="95000"/>
                  </a:schemeClr>
                </a:solidFill>
                <a:latin typeface="Arial"/>
                <a:cs typeface="Arial"/>
              </a:rPr>
              <a:t> – </a:t>
            </a:r>
            <a:r>
              <a:rPr lang="en-US" sz="2800" dirty="0">
                <a:solidFill>
                  <a:schemeClr val="tx1">
                    <a:lumMod val="95000"/>
                  </a:schemeClr>
                </a:solidFill>
                <a:latin typeface="Arial"/>
                <a:cs typeface="Arial"/>
              </a:rPr>
              <a:t>A malware that</a:t>
            </a:r>
            <a:r>
              <a:rPr lang="en-US" sz="2800" b="1" dirty="0">
                <a:solidFill>
                  <a:schemeClr val="tx1">
                    <a:lumMod val="95000"/>
                  </a:schemeClr>
                </a:solidFill>
                <a:latin typeface="Arial"/>
                <a:cs typeface="Arial"/>
              </a:rPr>
              <a:t> </a:t>
            </a:r>
            <a:r>
              <a:rPr lang="en-US" sz="2800" dirty="0">
                <a:solidFill>
                  <a:schemeClr val="tx1">
                    <a:lumMod val="95000"/>
                  </a:schemeClr>
                </a:solidFill>
                <a:latin typeface="Arial"/>
                <a:cs typeface="Arial"/>
              </a:rPr>
              <a:t>records keystrokes and user activity and sends data to the hacker for exploitation. </a:t>
            </a:r>
            <a:endParaRPr lang="en-US" sz="2800" dirty="0">
              <a:solidFill>
                <a:schemeClr val="tx1">
                  <a:lumMod val="95000"/>
                </a:schemeClr>
              </a:solidFill>
              <a:latin typeface="Arial"/>
            </a:endParaRPr>
          </a:p>
          <a:p>
            <a:pPr marL="457200" indent="-457200">
              <a:buFont typeface="Arial" panose="020B0604020202020204" pitchFamily="34" charset="0"/>
              <a:buChar char="•"/>
            </a:pPr>
            <a:r>
              <a:rPr lang="en-US" sz="2800" b="1" dirty="0">
                <a:solidFill>
                  <a:schemeClr val="accent3"/>
                </a:solidFill>
                <a:latin typeface="Arial"/>
              </a:rPr>
              <a:t>Social Engineering</a:t>
            </a:r>
            <a:r>
              <a:rPr lang="en-US" sz="2800" b="1" dirty="0">
                <a:solidFill>
                  <a:schemeClr val="tx1">
                    <a:lumMod val="95000"/>
                  </a:schemeClr>
                </a:solidFill>
                <a:latin typeface="Arial"/>
              </a:rPr>
              <a:t> - </a:t>
            </a:r>
            <a:r>
              <a:rPr lang="en-US" sz="2800" dirty="0">
                <a:solidFill>
                  <a:schemeClr val="tx1">
                    <a:lumMod val="95000"/>
                  </a:schemeClr>
                </a:solidFill>
                <a:latin typeface="Arial"/>
              </a:rPr>
              <a:t>Art of manipulating, influencing, deceiving you to take action not in your or your business' best interest.</a:t>
            </a:r>
            <a:r>
              <a:rPr lang="en-US" sz="2800" b="1" dirty="0">
                <a:solidFill>
                  <a:schemeClr val="tx1">
                    <a:lumMod val="95000"/>
                  </a:schemeClr>
                </a:solidFill>
                <a:latin typeface="Arial"/>
              </a:rPr>
              <a:t> </a:t>
            </a:r>
          </a:p>
          <a:p>
            <a:pPr marL="457200" indent="-457200">
              <a:buFont typeface="Arial" panose="020B0604020202020204" pitchFamily="34" charset="0"/>
              <a:buChar char="•"/>
            </a:pPr>
            <a:endParaRPr lang="en-US" sz="2800" b="1">
              <a:solidFill>
                <a:schemeClr val="tx1">
                  <a:lumMod val="95000"/>
                </a:schemeClr>
              </a:solidFil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02561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sz="1600" b="1">
              <a:solidFill>
                <a:schemeClr val="tx1">
                  <a:lumMod val="95000"/>
                </a:schemeClr>
              </a:solidFill>
            </a:endParaRPr>
          </a:p>
          <a:p>
            <a:pPr algn="ctr"/>
            <a:endParaRPr lang="en-US" sz="2000" b="1">
              <a:solidFill>
                <a:schemeClr val="tx1">
                  <a:lumMod val="95000"/>
                </a:schemeClr>
              </a:solidFill>
            </a:endParaRPr>
          </a:p>
          <a:p>
            <a:pPr algn="ctr"/>
            <a:r>
              <a:rPr lang="en-US" sz="4000" b="1" dirty="0">
                <a:solidFill>
                  <a:schemeClr val="tx1">
                    <a:lumMod val="95000"/>
                  </a:schemeClr>
                </a:solidFill>
                <a:latin typeface="Arial"/>
              </a:rPr>
              <a:t>Presenter Name</a:t>
            </a:r>
            <a:endParaRPr lang="en-US" sz="4000">
              <a:solidFill>
                <a:schemeClr val="tx1">
                  <a:lumMod val="95000"/>
                </a:schemeClr>
              </a:solidFill>
              <a:latin typeface="Arial"/>
            </a:endParaRPr>
          </a:p>
          <a:p>
            <a:pPr algn="ctr"/>
            <a:r>
              <a:rPr lang="en-US" b="1" dirty="0">
                <a:solidFill>
                  <a:schemeClr val="tx1">
                    <a:lumMod val="95000"/>
                  </a:schemeClr>
                </a:solidFill>
                <a:latin typeface="Arial"/>
              </a:rPr>
              <a:t>Role</a:t>
            </a:r>
          </a:p>
          <a:p>
            <a:pPr algn="ctr"/>
            <a:endParaRPr lang="en-US" sz="1600">
              <a:solidFill>
                <a:srgbClr val="F2F2F2"/>
              </a:solidFill>
            </a:endParaRPr>
          </a:p>
          <a:p>
            <a:endParaRPr lang="en-US" sz="1600"/>
          </a:p>
        </p:txBody>
      </p:sp>
      <p:sp>
        <p:nvSpPr>
          <p:cNvPr id="5" name="Title 4"/>
          <p:cNvSpPr>
            <a:spLocks noGrp="1"/>
          </p:cNvSpPr>
          <p:nvPr>
            <p:ph type="title"/>
          </p:nvPr>
        </p:nvSpPr>
        <p:spPr>
          <a:xfrm>
            <a:off x="1371600" y="133350"/>
            <a:ext cx="7086600" cy="1181101"/>
          </a:xfrm>
        </p:spPr>
        <p:txBody>
          <a:bodyPr>
            <a:normAutofit/>
          </a:bodyPr>
          <a:lstStyle/>
          <a:p>
            <a:pPr algn="ctr"/>
            <a:r>
              <a:rPr lang="en-US"/>
              <a:t>Keep your club safe!</a:t>
            </a:r>
            <a:br>
              <a:rPr lang="en-US"/>
            </a:br>
            <a:r>
              <a:rPr lang="en-US" sz="2700"/>
              <a:t>Cyber security tips</a:t>
            </a:r>
          </a:p>
        </p:txBody>
      </p:sp>
    </p:spTree>
    <p:extLst>
      <p:ext uri="{BB962C8B-B14F-4D97-AF65-F5344CB8AC3E}">
        <p14:creationId xmlns:p14="http://schemas.microsoft.com/office/powerpoint/2010/main" val="204844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Garamond" pitchFamily="18" charset="0"/>
            </a:endParaRP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pic>
        <p:nvPicPr>
          <p:cNvPr id="1026" name="Picture 2" descr="Image: iStock">
            <a:extLst>
              <a:ext uri="{FF2B5EF4-FFF2-40B4-BE49-F238E27FC236}">
                <a16:creationId xmlns:a16="http://schemas.microsoft.com/office/drawing/2014/main" id="{79184875-0996-4533-93F6-6498C4D32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825" y="0"/>
            <a:ext cx="68643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13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838201" y="1314450"/>
            <a:ext cx="7848599" cy="3543299"/>
          </a:xfrm>
        </p:spPr>
        <p:txBody>
          <a:bodyPr>
            <a:normAutofit/>
          </a:bodyPr>
          <a:lstStyle/>
          <a:p>
            <a:endParaRPr lang="en-US" sz="2800" b="1">
              <a:solidFill>
                <a:schemeClr val="tx1">
                  <a:lumMod val="95000"/>
                </a:schemeClr>
              </a:solidFill>
              <a:latin typeface="Garamond" pitchFamily="18" charset="0"/>
            </a:endParaRPr>
          </a:p>
          <a:p>
            <a:r>
              <a:rPr lang="en-US" b="1" dirty="0">
                <a:solidFill>
                  <a:schemeClr val="tx1">
                    <a:lumMod val="95000"/>
                  </a:schemeClr>
                </a:solidFill>
                <a:latin typeface="Arial"/>
              </a:rPr>
              <a:t>Common Phishing techniques include offers of prizes won in fake competitions such as lotteries or contests by retailers offering a 'discount code' or a 'giveaway prize'.</a:t>
            </a:r>
          </a:p>
          <a:p>
            <a:endParaRPr lang="en-US" sz="3300" b="1">
              <a:solidFill>
                <a:schemeClr val="tx1">
                  <a:lumMod val="95000"/>
                </a:schemeClr>
              </a:solidFill>
              <a:latin typeface="Arial"/>
            </a:endParaRP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655725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838201" y="1314450"/>
            <a:ext cx="7848599" cy="3543299"/>
          </a:xfrm>
        </p:spPr>
        <p:txBody>
          <a:bodyPr vert="horz" lIns="91425" tIns="91425" rIns="91425" bIns="91425" rtlCol="0" anchor="t" anchorCtr="0">
            <a:noAutofit/>
          </a:bodyPr>
          <a:lstStyle/>
          <a:p>
            <a:endParaRPr lang="en-US" sz="2800" b="1">
              <a:solidFill>
                <a:schemeClr val="tx1">
                  <a:lumMod val="95000"/>
                </a:schemeClr>
              </a:solidFill>
              <a:latin typeface="Garamond" pitchFamily="18" charset="0"/>
            </a:endParaRPr>
          </a:p>
          <a:p>
            <a:r>
              <a:rPr lang="en-US" b="1" dirty="0">
                <a:solidFill>
                  <a:schemeClr val="tx1">
                    <a:lumMod val="95000"/>
                  </a:schemeClr>
                </a:solidFill>
                <a:latin typeface="Arial"/>
              </a:rPr>
              <a:t>In order to 'win' the prize, the victims are asked to enter their details such as name, date of birth, address and bank details in order to claim. But there's no prize, and all they've done is put their personal details into the hands of hackers.</a:t>
            </a: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401700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Garamond" pitchFamily="18" charset="0"/>
            </a:endParaRPr>
          </a:p>
          <a:p>
            <a:r>
              <a:rPr lang="en-US" sz="3600" b="1" dirty="0">
                <a:solidFill>
                  <a:schemeClr val="tx1">
                    <a:lumMod val="95000"/>
                  </a:schemeClr>
                </a:solidFill>
                <a:latin typeface="Arial"/>
              </a:rPr>
              <a:t>Phishing attempts claim to be from popular retail, social, government, banks and auction websites – attempting to trick the unsuspecting person. </a:t>
            </a:r>
            <a:endParaRPr lang="en-US" sz="3600" dirty="0">
              <a:solidFill>
                <a:schemeClr val="tx1">
                  <a:lumMod val="95000"/>
                </a:schemeClr>
              </a:solidFill>
              <a:latin typeface="Arial"/>
            </a:endParaRPr>
          </a:p>
          <a:p>
            <a:endParaRPr lang="en-US" sz="3600" b="1">
              <a:solidFill>
                <a:schemeClr val="tx1">
                  <a:lumMod val="95000"/>
                </a:schemeClr>
              </a:solidFill>
            </a:endParaRP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8780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fontScale="92500" lnSpcReduction="20000"/>
          </a:bodyPr>
          <a:lstStyle/>
          <a:p>
            <a:r>
              <a:rPr lang="en-US" sz="2800" b="1">
                <a:solidFill>
                  <a:schemeClr val="tx1">
                    <a:lumMod val="95000"/>
                  </a:schemeClr>
                </a:solidFill>
                <a:latin typeface="Arial"/>
              </a:rPr>
              <a:t>Spear Phishing</a:t>
            </a:r>
          </a:p>
          <a:p>
            <a:endParaRPr lang="en-US" sz="2800" b="1">
              <a:solidFill>
                <a:schemeClr val="tx1">
                  <a:lumMod val="95000"/>
                </a:schemeClr>
              </a:solidFill>
              <a:latin typeface="Arial"/>
            </a:endParaRPr>
          </a:p>
          <a:p>
            <a:pPr marL="457200" indent="-457200">
              <a:buFont typeface="Arial" panose="020B0604020202020204" pitchFamily="34" charset="0"/>
              <a:buChar char="•"/>
            </a:pPr>
            <a:r>
              <a:rPr lang="en-US" sz="2800" b="1">
                <a:solidFill>
                  <a:schemeClr val="tx1">
                    <a:lumMod val="95000"/>
                  </a:schemeClr>
                </a:solidFill>
                <a:latin typeface="Arial"/>
              </a:rPr>
              <a:t>Key individual(s) or organization are targeted to gain valuable information other than credit card data.</a:t>
            </a:r>
          </a:p>
          <a:p>
            <a:pPr marL="457200" indent="-457200">
              <a:buFont typeface="Arial" panose="020B0604020202020204" pitchFamily="34" charset="0"/>
              <a:buChar char="•"/>
            </a:pPr>
            <a:r>
              <a:rPr lang="en-US" sz="2800" b="1">
                <a:solidFill>
                  <a:schemeClr val="tx1">
                    <a:lumMod val="95000"/>
                  </a:schemeClr>
                </a:solidFill>
                <a:latin typeface="Arial"/>
              </a:rPr>
              <a:t>Targets are researched to make the attack more personalized and increase chances of success. </a:t>
            </a:r>
          </a:p>
          <a:p>
            <a:pPr marL="457200" indent="-457200">
              <a:buFont typeface="Arial" panose="020B0604020202020204" pitchFamily="34" charset="0"/>
              <a:buChar char="•"/>
            </a:pPr>
            <a:r>
              <a:rPr lang="en-US" sz="2800" b="1">
                <a:solidFill>
                  <a:schemeClr val="tx1">
                    <a:lumMod val="95000"/>
                  </a:schemeClr>
                </a:solidFill>
                <a:latin typeface="Arial"/>
              </a:rPr>
              <a:t>Phishers gain trust, then exploit that trust to gain information or access. </a:t>
            </a:r>
          </a:p>
          <a:p>
            <a:endParaRPr lang="en-US" sz="1600">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91251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lnSpcReduction="10000"/>
          </a:bodyPr>
          <a:lstStyle/>
          <a:p>
            <a:endParaRPr lang="en-US" sz="2800" b="1">
              <a:solidFill>
                <a:schemeClr val="tx1">
                  <a:lumMod val="95000"/>
                </a:schemeClr>
              </a:solidFill>
              <a:latin typeface="Garamond" pitchFamily="18" charset="0"/>
            </a:endParaRPr>
          </a:p>
          <a:p>
            <a:r>
              <a:rPr lang="en-US" sz="3600" b="1" dirty="0">
                <a:solidFill>
                  <a:schemeClr val="tx1">
                    <a:lumMod val="95000"/>
                  </a:schemeClr>
                </a:solidFill>
                <a:latin typeface="Arial"/>
              </a:rPr>
              <a:t>Spear Phishing attempts claim to be from friends, coworkers, your HR department, your IT administrator – attempting to lure the unsuspecting person through a false sense of trust. </a:t>
            </a:r>
            <a:endParaRPr lang="en-US" sz="3600" dirty="0">
              <a:solidFill>
                <a:schemeClr val="tx1">
                  <a:lumMod val="95000"/>
                </a:schemeClr>
              </a:solidFill>
              <a:latin typeface="Arial"/>
            </a:endParaRPr>
          </a:p>
          <a:p>
            <a:endParaRPr lang="en-US" sz="3600" b="1">
              <a:solidFill>
                <a:schemeClr val="tx1">
                  <a:lumMod val="95000"/>
                </a:schemeClr>
              </a:solidFill>
            </a:endParaRPr>
          </a:p>
          <a:p>
            <a:endParaRPr lang="en-US" sz="1600"/>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8751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p:nvSpPr>
          <p:cNvPr id="20" name="Rectangle 19">
            <a:extLst>
              <a:ext uri="{FF2B5EF4-FFF2-40B4-BE49-F238E27FC236}">
                <a16:creationId xmlns:a16="http://schemas.microsoft.com/office/drawing/2014/main" id="{E70614E7-C3C9-443C-972E-FF9F932C10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2A1B58A-48EF-4D97-95BD-A8B8498A9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p:nvSpPr>
          <p:cNvPr id="5" name="Title 4"/>
          <p:cNvSpPr>
            <a:spLocks noGrp="1"/>
          </p:cNvSpPr>
          <p:nvPr>
            <p:ph type="title"/>
          </p:nvPr>
        </p:nvSpPr>
        <p:spPr>
          <a:xfrm>
            <a:off x="514350" y="573279"/>
            <a:ext cx="5063961" cy="969771"/>
          </a:xfrm>
        </p:spPr>
        <p:txBody>
          <a:bodyPr vert="horz" lIns="91440" tIns="45720" rIns="91440" bIns="45720" rtlCol="0" anchor="ctr">
            <a:normAutofit/>
          </a:bodyPr>
          <a:lstStyle/>
          <a:p>
            <a:pPr algn="r" defTabSz="914400">
              <a:spcBef>
                <a:spcPct val="0"/>
              </a:spcBef>
            </a:pPr>
            <a:r>
              <a:rPr lang="en-US" sz="4000" cap="all">
                <a:solidFill>
                  <a:schemeClr val="tx1"/>
                </a:solidFill>
                <a:latin typeface="+mj-lt"/>
                <a:ea typeface="+mj-ea"/>
                <a:cs typeface="+mj-cs"/>
              </a:rPr>
              <a:t>Cyber Security</a:t>
            </a:r>
          </a:p>
        </p:txBody>
      </p:sp>
      <p:sp>
        <p:nvSpPr>
          <p:cNvPr id="6" name="Text Placeholder 5"/>
          <p:cNvSpPr>
            <a:spLocks noGrp="1"/>
          </p:cNvSpPr>
          <p:nvPr>
            <p:ph type="body" idx="1"/>
          </p:nvPr>
        </p:nvSpPr>
        <p:spPr>
          <a:xfrm>
            <a:off x="514350" y="1645920"/>
            <a:ext cx="5078101" cy="3018093"/>
          </a:xfrm>
        </p:spPr>
        <p:txBody>
          <a:bodyPr vert="horz" lIns="91440" tIns="45720" rIns="91440" bIns="45720" rtlCol="0">
            <a:normAutofit/>
          </a:bodyPr>
          <a:lstStyle/>
          <a:p>
            <a:pPr indent="-228600" defTabSz="914400">
              <a:buFont typeface="Arial" panose="020B0604020202020204" pitchFamily="34" charset="0"/>
              <a:buChar char="•"/>
            </a:pPr>
            <a:endParaRPr lang="en-US" b="1">
              <a:solidFill>
                <a:schemeClr val="tx1"/>
              </a:solidFill>
              <a:latin typeface="+mn-lt"/>
              <a:ea typeface="+mn-ea"/>
              <a:cs typeface="+mn-cs"/>
            </a:endParaRPr>
          </a:p>
          <a:p>
            <a:pPr indent="-228600" defTabSz="914400">
              <a:buFont typeface="Arial" panose="020B0604020202020204" pitchFamily="34" charset="0"/>
              <a:buChar char="•"/>
            </a:pPr>
            <a:endParaRPr lang="en-US" b="1">
              <a:solidFill>
                <a:schemeClr val="tx1"/>
              </a:solidFill>
              <a:latin typeface="+mn-lt"/>
              <a:ea typeface="+mn-ea"/>
              <a:cs typeface="+mn-cs"/>
            </a:endParaRPr>
          </a:p>
          <a:p>
            <a:pPr indent="-228600" defTabSz="914400">
              <a:buFont typeface="Arial" panose="020B0604020202020204" pitchFamily="34" charset="0"/>
              <a:buChar char="•"/>
            </a:pPr>
            <a:endParaRPr lang="en-US">
              <a:solidFill>
                <a:schemeClr val="tx1"/>
              </a:solidFill>
              <a:latin typeface="+mn-lt"/>
              <a:ea typeface="+mn-ea"/>
              <a:cs typeface="+mn-cs"/>
            </a:endParaRPr>
          </a:p>
        </p:txBody>
      </p:sp>
      <p:sp>
        <p:nvSpPr>
          <p:cNvPr id="24" name="Rounded Rectangle 14">
            <a:extLst>
              <a:ext uri="{FF2B5EF4-FFF2-40B4-BE49-F238E27FC236}">
                <a16:creationId xmlns:a16="http://schemas.microsoft.com/office/drawing/2014/main" id="{456AD6B4-D67B-43C3-ABB7-A93159F68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3856" y="806693"/>
            <a:ext cx="2477611" cy="3861278"/>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sitting, items, man, bed&#10;&#10;Description generated with very high confidence">
            <a:extLst>
              <a:ext uri="{FF2B5EF4-FFF2-40B4-BE49-F238E27FC236}">
                <a16:creationId xmlns:a16="http://schemas.microsoft.com/office/drawing/2014/main" id="{731193D6-AF1F-4212-AD96-7F6DAFBB2437}"/>
              </a:ext>
            </a:extLst>
          </p:cNvPr>
          <p:cNvPicPr>
            <a:picLocks noChangeAspect="1"/>
          </p:cNvPicPr>
          <p:nvPr/>
        </p:nvPicPr>
        <p:blipFill rotWithShape="1">
          <a:blip r:embed="rId3"/>
          <a:srcRect r="694" b="-2"/>
          <a:stretch/>
        </p:blipFill>
        <p:spPr>
          <a:xfrm>
            <a:off x="6257202" y="926943"/>
            <a:ext cx="2067787" cy="3498807"/>
          </a:xfrm>
          <a:prstGeom prst="rect">
            <a:avLst/>
          </a:prstGeom>
        </p:spPr>
      </p:pic>
      <p:sp>
        <p:nvSpPr>
          <p:cNvPr id="4" name="TextBox 3">
            <a:extLst>
              <a:ext uri="{FF2B5EF4-FFF2-40B4-BE49-F238E27FC236}">
                <a16:creationId xmlns:a16="http://schemas.microsoft.com/office/drawing/2014/main" id="{6CAE11DE-5887-4476-B6DC-55BA2C92EFDE}"/>
              </a:ext>
            </a:extLst>
          </p:cNvPr>
          <p:cNvSpPr txBox="1"/>
          <p:nvPr/>
        </p:nvSpPr>
        <p:spPr>
          <a:xfrm>
            <a:off x="1309483" y="1818428"/>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dirty="0">
                <a:latin typeface="Arial"/>
                <a:cs typeface="Arial"/>
              </a:rPr>
              <a:t>Actual Spear Phishing Attack on a Kiwanis District</a:t>
            </a:r>
            <a:endParaRPr lang="en-US">
              <a:latin typeface="Arial"/>
              <a:cs typeface="Arial"/>
            </a:endParaRPr>
          </a:p>
        </p:txBody>
      </p:sp>
      <p:sp>
        <p:nvSpPr>
          <p:cNvPr id="9" name="TextBox 8">
            <a:extLst>
              <a:ext uri="{FF2B5EF4-FFF2-40B4-BE49-F238E27FC236}">
                <a16:creationId xmlns:a16="http://schemas.microsoft.com/office/drawing/2014/main" id="{DC3EAE99-5EA1-4683-A4E3-DD45B8DFC40C}"/>
              </a:ext>
            </a:extLst>
          </p:cNvPr>
          <p:cNvSpPr txBox="1"/>
          <p:nvPr/>
        </p:nvSpPr>
        <p:spPr>
          <a:xfrm>
            <a:off x="1276111" y="2907198"/>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dirty="0">
                <a:latin typeface="Arial"/>
                <a:cs typeface="Arial"/>
              </a:rPr>
              <a:t>Appeared to come from Governor</a:t>
            </a:r>
            <a:endParaRPr lang="en-US">
              <a:latin typeface="Arial"/>
              <a:cs typeface="Arial"/>
            </a:endParaRPr>
          </a:p>
        </p:txBody>
      </p:sp>
      <p:sp>
        <p:nvSpPr>
          <p:cNvPr id="10" name="TextBox 9">
            <a:extLst>
              <a:ext uri="{FF2B5EF4-FFF2-40B4-BE49-F238E27FC236}">
                <a16:creationId xmlns:a16="http://schemas.microsoft.com/office/drawing/2014/main" id="{89551036-E0A2-4EEF-8518-5E8A4655E395}"/>
              </a:ext>
            </a:extLst>
          </p:cNvPr>
          <p:cNvSpPr txBox="1"/>
          <p:nvPr/>
        </p:nvSpPr>
        <p:spPr>
          <a:xfrm>
            <a:off x="1276111" y="3758191"/>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dirty="0">
                <a:latin typeface="Arial"/>
                <a:cs typeface="Arial"/>
              </a:rPr>
              <a:t>Sent to members in the district</a:t>
            </a:r>
            <a:endParaRPr lang="en-US">
              <a:latin typeface="Arial"/>
              <a:cs typeface="Arial"/>
            </a:endParaRPr>
          </a:p>
        </p:txBody>
      </p:sp>
    </p:spTree>
    <p:extLst>
      <p:ext uri="{BB962C8B-B14F-4D97-AF65-F5344CB8AC3E}">
        <p14:creationId xmlns:p14="http://schemas.microsoft.com/office/powerpoint/2010/main" val="108395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p:nvSpPr>
          <p:cNvPr id="20" name="Rectangle 19">
            <a:extLst>
              <a:ext uri="{FF2B5EF4-FFF2-40B4-BE49-F238E27FC236}">
                <a16:creationId xmlns:a16="http://schemas.microsoft.com/office/drawing/2014/main" id="{E70614E7-C3C9-443C-972E-FF9F932C10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2A1B58A-48EF-4D97-95BD-A8B8498A9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p:nvSpPr>
          <p:cNvPr id="5" name="Title 4"/>
          <p:cNvSpPr>
            <a:spLocks noGrp="1"/>
          </p:cNvSpPr>
          <p:nvPr>
            <p:ph type="title"/>
          </p:nvPr>
        </p:nvSpPr>
        <p:spPr>
          <a:xfrm>
            <a:off x="514350" y="573279"/>
            <a:ext cx="5063961" cy="969771"/>
          </a:xfrm>
        </p:spPr>
        <p:txBody>
          <a:bodyPr vert="horz" lIns="91440" tIns="45720" rIns="91440" bIns="45720" rtlCol="0" anchor="ctr">
            <a:normAutofit/>
          </a:bodyPr>
          <a:lstStyle/>
          <a:p>
            <a:pPr algn="r" defTabSz="914400">
              <a:spcBef>
                <a:spcPct val="0"/>
              </a:spcBef>
            </a:pPr>
            <a:r>
              <a:rPr lang="en-US" sz="4000" cap="all">
                <a:solidFill>
                  <a:schemeClr val="tx1"/>
                </a:solidFill>
                <a:latin typeface="+mj-lt"/>
                <a:ea typeface="+mj-ea"/>
                <a:cs typeface="+mj-cs"/>
              </a:rPr>
              <a:t>Cyber Security</a:t>
            </a:r>
          </a:p>
        </p:txBody>
      </p:sp>
      <p:sp>
        <p:nvSpPr>
          <p:cNvPr id="6" name="Text Placeholder 5"/>
          <p:cNvSpPr>
            <a:spLocks noGrp="1"/>
          </p:cNvSpPr>
          <p:nvPr>
            <p:ph type="body" idx="1"/>
          </p:nvPr>
        </p:nvSpPr>
        <p:spPr>
          <a:xfrm>
            <a:off x="514350" y="1645920"/>
            <a:ext cx="5078101" cy="3018093"/>
          </a:xfrm>
        </p:spPr>
        <p:txBody>
          <a:bodyPr vert="horz" lIns="91440" tIns="45720" rIns="91440" bIns="45720" rtlCol="0">
            <a:normAutofit/>
          </a:bodyPr>
          <a:lstStyle/>
          <a:p>
            <a:pPr indent="-228600" defTabSz="914400">
              <a:buFont typeface="Arial" panose="020B0604020202020204" pitchFamily="34" charset="0"/>
              <a:buChar char="•"/>
            </a:pPr>
            <a:endParaRPr lang="en-US" b="1">
              <a:solidFill>
                <a:schemeClr val="tx1"/>
              </a:solidFill>
              <a:latin typeface="+mn-lt"/>
              <a:ea typeface="+mn-ea"/>
              <a:cs typeface="+mn-cs"/>
            </a:endParaRPr>
          </a:p>
          <a:p>
            <a:pPr indent="-228600" defTabSz="914400">
              <a:buFont typeface="Arial" panose="020B0604020202020204" pitchFamily="34" charset="0"/>
              <a:buChar char="•"/>
            </a:pPr>
            <a:endParaRPr lang="en-US" b="1">
              <a:solidFill>
                <a:schemeClr val="tx1"/>
              </a:solidFill>
              <a:latin typeface="+mn-lt"/>
              <a:ea typeface="+mn-ea"/>
              <a:cs typeface="+mn-cs"/>
            </a:endParaRPr>
          </a:p>
          <a:p>
            <a:pPr indent="-228600" defTabSz="914400">
              <a:buFont typeface="Arial" panose="020B0604020202020204" pitchFamily="34" charset="0"/>
              <a:buChar char="•"/>
            </a:pPr>
            <a:endParaRPr lang="en-US">
              <a:solidFill>
                <a:schemeClr val="tx1"/>
              </a:solidFill>
              <a:latin typeface="+mn-lt"/>
              <a:ea typeface="+mn-ea"/>
              <a:cs typeface="+mn-cs"/>
            </a:endParaRPr>
          </a:p>
        </p:txBody>
      </p:sp>
      <p:sp>
        <p:nvSpPr>
          <p:cNvPr id="24" name="Rounded Rectangle 14">
            <a:extLst>
              <a:ext uri="{FF2B5EF4-FFF2-40B4-BE49-F238E27FC236}">
                <a16:creationId xmlns:a16="http://schemas.microsoft.com/office/drawing/2014/main" id="{456AD6B4-D67B-43C3-ABB7-A93159F68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3856" y="806693"/>
            <a:ext cx="2477611" cy="3861278"/>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sitting, items, man, bed&#10;&#10;Description generated with very high confidence">
            <a:extLst>
              <a:ext uri="{FF2B5EF4-FFF2-40B4-BE49-F238E27FC236}">
                <a16:creationId xmlns:a16="http://schemas.microsoft.com/office/drawing/2014/main" id="{731193D6-AF1F-4212-AD96-7F6DAFBB2437}"/>
              </a:ext>
            </a:extLst>
          </p:cNvPr>
          <p:cNvPicPr>
            <a:picLocks noChangeAspect="1"/>
          </p:cNvPicPr>
          <p:nvPr/>
        </p:nvPicPr>
        <p:blipFill rotWithShape="1">
          <a:blip r:embed="rId3"/>
          <a:srcRect r="694" b="-2"/>
          <a:stretch/>
        </p:blipFill>
        <p:spPr>
          <a:xfrm>
            <a:off x="6300334" y="1002424"/>
            <a:ext cx="2024655" cy="3455675"/>
          </a:xfrm>
          <a:prstGeom prst="rect">
            <a:avLst/>
          </a:prstGeom>
        </p:spPr>
      </p:pic>
      <p:sp>
        <p:nvSpPr>
          <p:cNvPr id="4" name="TextBox 3">
            <a:extLst>
              <a:ext uri="{FF2B5EF4-FFF2-40B4-BE49-F238E27FC236}">
                <a16:creationId xmlns:a16="http://schemas.microsoft.com/office/drawing/2014/main" id="{6CAE11DE-5887-4476-B6DC-55BA2C92EFDE}"/>
              </a:ext>
            </a:extLst>
          </p:cNvPr>
          <p:cNvSpPr txBox="1"/>
          <p:nvPr/>
        </p:nvSpPr>
        <p:spPr>
          <a:xfrm>
            <a:off x="1313655" y="2022833"/>
            <a:ext cx="34315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3600" dirty="0">
                <a:latin typeface="Arial"/>
                <a:cs typeface="Arial"/>
              </a:rPr>
              <a:t>How did the hackers do it?</a:t>
            </a:r>
            <a:endParaRPr lang="en-US" sz="3600">
              <a:latin typeface="Arial"/>
              <a:cs typeface="Arial"/>
            </a:endParaRPr>
          </a:p>
        </p:txBody>
      </p:sp>
      <p:sp>
        <p:nvSpPr>
          <p:cNvPr id="10" name="TextBox 9">
            <a:extLst>
              <a:ext uri="{FF2B5EF4-FFF2-40B4-BE49-F238E27FC236}">
                <a16:creationId xmlns:a16="http://schemas.microsoft.com/office/drawing/2014/main" id="{89551036-E0A2-4EEF-8518-5E8A4655E395}"/>
              </a:ext>
            </a:extLst>
          </p:cNvPr>
          <p:cNvSpPr txBox="1"/>
          <p:nvPr/>
        </p:nvSpPr>
        <p:spPr>
          <a:xfrm>
            <a:off x="1276111" y="375819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extLst>
      <p:ext uri="{BB962C8B-B14F-4D97-AF65-F5344CB8AC3E}">
        <p14:creationId xmlns:p14="http://schemas.microsoft.com/office/powerpoint/2010/main" val="30284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useBgFill="1">
        <p:nvSpPr>
          <p:cNvPr id="32" name="Rectangle 31">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p:nvSpPr>
          <p:cNvPr id="5" name="Title 4"/>
          <p:cNvSpPr>
            <a:spLocks noGrp="1"/>
          </p:cNvSpPr>
          <p:nvPr>
            <p:ph type="title"/>
          </p:nvPr>
        </p:nvSpPr>
        <p:spPr>
          <a:xfrm>
            <a:off x="514349" y="573279"/>
            <a:ext cx="2983229" cy="1200150"/>
          </a:xfrm>
        </p:spPr>
        <p:txBody>
          <a:bodyPr vert="horz" lIns="91440" tIns="45720" rIns="91440" bIns="45720" rtlCol="0" anchor="b">
            <a:normAutofit/>
          </a:bodyPr>
          <a:lstStyle/>
          <a:p>
            <a:pPr defTabSz="914400">
              <a:spcBef>
                <a:spcPct val="0"/>
              </a:spcBef>
            </a:pPr>
            <a:r>
              <a:rPr lang="en-US" sz="2400" kern="1200" cap="all" baseline="0">
                <a:solidFill>
                  <a:schemeClr val="tx1"/>
                </a:solidFill>
                <a:latin typeface="+mj-lt"/>
                <a:ea typeface="+mj-ea"/>
                <a:cs typeface="+mj-cs"/>
              </a:rPr>
              <a:t>Cyber Security</a:t>
            </a:r>
          </a:p>
        </p:txBody>
      </p:sp>
      <p:sp>
        <p:nvSpPr>
          <p:cNvPr id="6" name="Text Placeholder 5"/>
          <p:cNvSpPr>
            <a:spLocks noGrp="1"/>
          </p:cNvSpPr>
          <p:nvPr>
            <p:ph type="body" idx="1"/>
          </p:nvPr>
        </p:nvSpPr>
        <p:spPr>
          <a:xfrm>
            <a:off x="514350" y="1773429"/>
            <a:ext cx="2983229" cy="2890584"/>
          </a:xfrm>
        </p:spPr>
        <p:txBody>
          <a:bodyPr vert="horz" lIns="91440" tIns="45720" rIns="91440" bIns="45720" rtlCol="0">
            <a:normAutofit/>
          </a:bodyPr>
          <a:lstStyle/>
          <a:p>
            <a:pPr indent="-228600" defTabSz="914400">
              <a:buFont typeface="Arial" panose="020B0604020202020204" pitchFamily="34" charset="0"/>
              <a:buChar char="•"/>
            </a:pPr>
            <a:endParaRPr lang="en-US" sz="1200" b="1">
              <a:solidFill>
                <a:schemeClr val="tx1"/>
              </a:solidFill>
              <a:latin typeface="+mn-lt"/>
              <a:ea typeface="+mn-ea"/>
              <a:cs typeface="+mn-cs"/>
            </a:endParaRPr>
          </a:p>
          <a:p>
            <a:pPr indent="-228600" defTabSz="914400">
              <a:buFont typeface="Arial" panose="020B0604020202020204" pitchFamily="34" charset="0"/>
              <a:buChar char="•"/>
            </a:pPr>
            <a:endParaRPr lang="en-US" sz="1200" b="1">
              <a:solidFill>
                <a:schemeClr val="tx1"/>
              </a:solidFill>
              <a:latin typeface="+mn-lt"/>
              <a:ea typeface="+mn-ea"/>
              <a:cs typeface="+mn-cs"/>
            </a:endParaRPr>
          </a:p>
          <a:p>
            <a:pPr indent="-228600" defTabSz="914400">
              <a:buFont typeface="Arial" panose="020B0604020202020204" pitchFamily="34" charset="0"/>
              <a:buChar char="•"/>
            </a:pPr>
            <a:endParaRPr lang="en-US" sz="1200">
              <a:solidFill>
                <a:schemeClr val="tx1"/>
              </a:solidFill>
              <a:latin typeface="+mn-lt"/>
              <a:ea typeface="+mn-ea"/>
              <a:cs typeface="+mn-cs"/>
            </a:endParaRPr>
          </a:p>
        </p:txBody>
      </p:sp>
      <p:pic>
        <p:nvPicPr>
          <p:cNvPr id="3" name="Picture 6" descr="A screenshot of a social media post&#10;&#10;Description generated with very high confidence">
            <a:extLst>
              <a:ext uri="{FF2B5EF4-FFF2-40B4-BE49-F238E27FC236}">
                <a16:creationId xmlns:a16="http://schemas.microsoft.com/office/drawing/2014/main" id="{2ABA0532-0FCA-45FC-BD3E-676234A2DA27}"/>
              </a:ext>
            </a:extLst>
          </p:cNvPr>
          <p:cNvPicPr>
            <a:picLocks noChangeAspect="1"/>
          </p:cNvPicPr>
          <p:nvPr/>
        </p:nvPicPr>
        <p:blipFill rotWithShape="1">
          <a:blip r:embed="rId3"/>
          <a:srcRect l="3193" r="31402" b="4"/>
          <a:stretch/>
        </p:blipFill>
        <p:spPr>
          <a:xfrm>
            <a:off x="4781356" y="559594"/>
            <a:ext cx="2796461" cy="4104419"/>
          </a:xfrm>
          <a:prstGeom prst="rect">
            <a:avLst/>
          </a:prstGeom>
        </p:spPr>
      </p:pic>
      <p:sp>
        <p:nvSpPr>
          <p:cNvPr id="4" name="TextBox 3">
            <a:extLst>
              <a:ext uri="{FF2B5EF4-FFF2-40B4-BE49-F238E27FC236}">
                <a16:creationId xmlns:a16="http://schemas.microsoft.com/office/drawing/2014/main" id="{6CAE11DE-5887-4476-B6DC-55BA2C92EFDE}"/>
              </a:ext>
            </a:extLst>
          </p:cNvPr>
          <p:cNvSpPr txBox="1"/>
          <p:nvPr/>
        </p:nvSpPr>
        <p:spPr>
          <a:xfrm>
            <a:off x="1313655" y="2022833"/>
            <a:ext cx="343150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3600" dirty="0">
                <a:latin typeface="Arial"/>
                <a:cs typeface="Arial"/>
              </a:rPr>
              <a:t>Advanced Search in Google</a:t>
            </a:r>
            <a:endParaRPr lang="en-US"/>
          </a:p>
        </p:txBody>
      </p:sp>
      <p:sp>
        <p:nvSpPr>
          <p:cNvPr id="10" name="TextBox 9">
            <a:extLst>
              <a:ext uri="{FF2B5EF4-FFF2-40B4-BE49-F238E27FC236}">
                <a16:creationId xmlns:a16="http://schemas.microsoft.com/office/drawing/2014/main" id="{89551036-E0A2-4EEF-8518-5E8A4655E395}"/>
              </a:ext>
            </a:extLst>
          </p:cNvPr>
          <p:cNvSpPr txBox="1"/>
          <p:nvPr/>
        </p:nvSpPr>
        <p:spPr>
          <a:xfrm>
            <a:off x="1276111" y="375819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extLst>
      <p:ext uri="{BB962C8B-B14F-4D97-AF65-F5344CB8AC3E}">
        <p14:creationId xmlns:p14="http://schemas.microsoft.com/office/powerpoint/2010/main" val="116703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6">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p:nvSpPr>
          <p:cNvPr id="5" name="Title 4"/>
          <p:cNvSpPr>
            <a:spLocks noGrp="1"/>
          </p:cNvSpPr>
          <p:nvPr>
            <p:ph type="title"/>
          </p:nvPr>
        </p:nvSpPr>
        <p:spPr>
          <a:xfrm>
            <a:off x="464819" y="573279"/>
            <a:ext cx="4692968" cy="969771"/>
          </a:xfrm>
        </p:spPr>
        <p:txBody>
          <a:bodyPr vert="horz" lIns="91440" tIns="45720" rIns="91440" bIns="45720" rtlCol="0" anchor="ctr">
            <a:normAutofit/>
          </a:bodyPr>
          <a:lstStyle/>
          <a:p>
            <a:pPr algn="r" defTabSz="914400">
              <a:spcBef>
                <a:spcPct val="0"/>
              </a:spcBef>
            </a:pPr>
            <a:r>
              <a:rPr lang="en-US" sz="4000" cap="all">
                <a:solidFill>
                  <a:schemeClr val="tx1"/>
                </a:solidFill>
                <a:latin typeface="+mj-lt"/>
                <a:ea typeface="+mj-ea"/>
                <a:cs typeface="+mj-cs"/>
              </a:rPr>
              <a:t>Cyber Security</a:t>
            </a:r>
          </a:p>
        </p:txBody>
      </p:sp>
      <p:sp>
        <p:nvSpPr>
          <p:cNvPr id="6" name="Text Placeholder 5"/>
          <p:cNvSpPr>
            <a:spLocks noGrp="1"/>
          </p:cNvSpPr>
          <p:nvPr>
            <p:ph type="body" idx="1"/>
          </p:nvPr>
        </p:nvSpPr>
        <p:spPr>
          <a:xfrm>
            <a:off x="464820" y="1645920"/>
            <a:ext cx="4692967" cy="3018093"/>
          </a:xfrm>
        </p:spPr>
        <p:txBody>
          <a:bodyPr vert="horz" lIns="91440" tIns="45720" rIns="91440" bIns="45720" rtlCol="0">
            <a:normAutofit/>
          </a:bodyPr>
          <a:lstStyle/>
          <a:p>
            <a:pPr indent="-228600" defTabSz="914400">
              <a:buFont typeface="Arial" panose="020B0604020202020204" pitchFamily="34" charset="0"/>
              <a:buChar char="•"/>
            </a:pPr>
            <a:endParaRPr lang="en-US" b="1">
              <a:solidFill>
                <a:schemeClr val="tx1"/>
              </a:solidFill>
              <a:latin typeface="+mn-lt"/>
              <a:ea typeface="+mn-ea"/>
              <a:cs typeface="+mn-cs"/>
            </a:endParaRPr>
          </a:p>
          <a:p>
            <a:pPr indent="-228600" defTabSz="914400">
              <a:buFont typeface="Arial" panose="020B0604020202020204" pitchFamily="34" charset="0"/>
              <a:buChar char="•"/>
            </a:pPr>
            <a:endParaRPr lang="en-US" b="1">
              <a:solidFill>
                <a:schemeClr val="tx1"/>
              </a:solidFill>
              <a:latin typeface="+mn-lt"/>
              <a:ea typeface="+mn-ea"/>
              <a:cs typeface="+mn-cs"/>
            </a:endParaRPr>
          </a:p>
          <a:p>
            <a:pPr indent="-228600" defTabSz="914400">
              <a:buFont typeface="Arial" panose="020B0604020202020204" pitchFamily="34" charset="0"/>
              <a:buChar char="•"/>
            </a:pPr>
            <a:endParaRPr lang="en-US">
              <a:solidFill>
                <a:schemeClr val="tx1"/>
              </a:solidFill>
              <a:latin typeface="+mn-lt"/>
              <a:ea typeface="+mn-ea"/>
              <a:cs typeface="+mn-cs"/>
            </a:endParaRPr>
          </a:p>
        </p:txBody>
      </p:sp>
      <p:sp useBgFill="1">
        <p:nvSpPr>
          <p:cNvPr id="25" name="Rectangle 28">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1555" y="0"/>
            <a:ext cx="375244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A screenshot of a social media post&#10;&#10;Description generated with very high confidence">
            <a:extLst>
              <a:ext uri="{FF2B5EF4-FFF2-40B4-BE49-F238E27FC236}">
                <a16:creationId xmlns:a16="http://schemas.microsoft.com/office/drawing/2014/main" id="{2ABA0532-0FCA-45FC-BD3E-676234A2DA27}"/>
              </a:ext>
            </a:extLst>
          </p:cNvPr>
          <p:cNvPicPr>
            <a:picLocks noChangeAspect="1"/>
          </p:cNvPicPr>
          <p:nvPr/>
        </p:nvPicPr>
        <p:blipFill rotWithShape="1">
          <a:blip r:embed="rId3"/>
          <a:srcRect l="3193" r="31402" b="4"/>
          <a:stretch/>
        </p:blipFill>
        <p:spPr>
          <a:xfrm>
            <a:off x="5639562" y="10"/>
            <a:ext cx="3504438" cy="5143489"/>
          </a:xfrm>
          <a:prstGeom prst="rect">
            <a:avLst/>
          </a:prstGeom>
        </p:spPr>
      </p:pic>
      <p:sp>
        <p:nvSpPr>
          <p:cNvPr id="4" name="TextBox 3">
            <a:extLst>
              <a:ext uri="{FF2B5EF4-FFF2-40B4-BE49-F238E27FC236}">
                <a16:creationId xmlns:a16="http://schemas.microsoft.com/office/drawing/2014/main" id="{6CAE11DE-5887-4476-B6DC-55BA2C92EFDE}"/>
              </a:ext>
            </a:extLst>
          </p:cNvPr>
          <p:cNvSpPr txBox="1"/>
          <p:nvPr/>
        </p:nvSpPr>
        <p:spPr>
          <a:xfrm>
            <a:off x="932655" y="1542048"/>
            <a:ext cx="43840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a:latin typeface="Arial"/>
                <a:ea typeface="+mn-lt"/>
                <a:cs typeface="+mn-lt"/>
              </a:rPr>
              <a:t>This search returns any pages that mention "</a:t>
            </a:r>
            <a:r>
              <a:rPr lang="en-US" sz="2800">
                <a:solidFill>
                  <a:schemeClr val="accent3"/>
                </a:solidFill>
                <a:latin typeface="Arial"/>
                <a:ea typeface="+mn-lt"/>
                <a:cs typeface="+mn-lt"/>
              </a:rPr>
              <a:t>email:</a:t>
            </a:r>
            <a:r>
              <a:rPr lang="en-US" sz="2800">
                <a:latin typeface="Arial"/>
                <a:ea typeface="+mn-lt"/>
                <a:cs typeface="+mn-lt"/>
              </a:rPr>
              <a:t>" and have "</a:t>
            </a:r>
            <a:r>
              <a:rPr lang="en-US" sz="2800">
                <a:solidFill>
                  <a:schemeClr val="accent3"/>
                </a:solidFill>
                <a:latin typeface="Arial"/>
                <a:ea typeface="+mn-lt"/>
                <a:cs typeface="+mn-lt"/>
              </a:rPr>
              <a:t>Kiwanis</a:t>
            </a:r>
            <a:r>
              <a:rPr lang="en-US" sz="2800">
                <a:latin typeface="Arial"/>
                <a:ea typeface="+mn-lt"/>
                <a:cs typeface="+mn-lt"/>
              </a:rPr>
              <a:t>" in the page title.</a:t>
            </a:r>
            <a:endParaRPr lang="en-US" sz="2800">
              <a:latin typeface="Arial"/>
              <a:cs typeface="Arial"/>
            </a:endParaRPr>
          </a:p>
        </p:txBody>
      </p:sp>
      <p:sp>
        <p:nvSpPr>
          <p:cNvPr id="10" name="TextBox 9">
            <a:extLst>
              <a:ext uri="{FF2B5EF4-FFF2-40B4-BE49-F238E27FC236}">
                <a16:creationId xmlns:a16="http://schemas.microsoft.com/office/drawing/2014/main" id="{89551036-E0A2-4EEF-8518-5E8A4655E395}"/>
              </a:ext>
            </a:extLst>
          </p:cNvPr>
          <p:cNvSpPr txBox="1"/>
          <p:nvPr/>
        </p:nvSpPr>
        <p:spPr>
          <a:xfrm>
            <a:off x="1276111" y="375819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extLst>
      <p:ext uri="{BB962C8B-B14F-4D97-AF65-F5344CB8AC3E}">
        <p14:creationId xmlns:p14="http://schemas.microsoft.com/office/powerpoint/2010/main" val="417021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sz="1600" b="1">
              <a:solidFill>
                <a:schemeClr val="tx1">
                  <a:lumMod val="95000"/>
                </a:schemeClr>
              </a:solidFill>
            </a:endParaRPr>
          </a:p>
          <a:p>
            <a:endParaRPr lang="en-US" sz="1600">
              <a:solidFill>
                <a:schemeClr val="tx1">
                  <a:lumMod val="95000"/>
                </a:schemeClr>
              </a:solidFill>
              <a:latin typeface="Garamond" pitchFamily="18" charset="0"/>
            </a:endParaRPr>
          </a:p>
          <a:p>
            <a:endParaRPr lang="en-US" sz="1600"/>
          </a:p>
        </p:txBody>
      </p:sp>
      <p:sp>
        <p:nvSpPr>
          <p:cNvPr id="5" name="Title 4"/>
          <p:cNvSpPr>
            <a:spLocks noGrp="1"/>
          </p:cNvSpPr>
          <p:nvPr>
            <p:ph type="title"/>
          </p:nvPr>
        </p:nvSpPr>
        <p:spPr>
          <a:xfrm>
            <a:off x="1371600" y="133350"/>
            <a:ext cx="7086600" cy="1181101"/>
          </a:xfrm>
        </p:spPr>
        <p:txBody>
          <a:bodyPr>
            <a:normAutofit/>
          </a:bodyPr>
          <a:lstStyle/>
          <a:p>
            <a:pPr algn="ctr"/>
            <a:r>
              <a:rPr lang="en-US"/>
              <a:t>Keep your club safe!</a:t>
            </a:r>
            <a:br>
              <a:rPr lang="en-US"/>
            </a:br>
            <a:r>
              <a:rPr lang="en-US" sz="2700"/>
              <a:t>Cyber security tips</a:t>
            </a:r>
          </a:p>
        </p:txBody>
      </p:sp>
      <p:pic>
        <p:nvPicPr>
          <p:cNvPr id="1028" name="Picture 4" descr="Image result for phishing HD images">
            <a:extLst>
              <a:ext uri="{FF2B5EF4-FFF2-40B4-BE49-F238E27FC236}">
                <a16:creationId xmlns:a16="http://schemas.microsoft.com/office/drawing/2014/main" id="{5A07BA75-B1CE-4116-BAEE-2502E0B68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809750"/>
            <a:ext cx="3369837"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2565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useBgFill="1">
        <p:nvSpPr>
          <p:cNvPr id="32" name="Rectangle 31">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p:nvSpPr>
          <p:cNvPr id="5" name="Title 4"/>
          <p:cNvSpPr>
            <a:spLocks noGrp="1"/>
          </p:cNvSpPr>
          <p:nvPr>
            <p:ph type="title"/>
          </p:nvPr>
        </p:nvSpPr>
        <p:spPr>
          <a:xfrm>
            <a:off x="514349" y="573279"/>
            <a:ext cx="2983229" cy="1200150"/>
          </a:xfrm>
        </p:spPr>
        <p:txBody>
          <a:bodyPr vert="horz" lIns="91440" tIns="45720" rIns="91440" bIns="45720" rtlCol="0" anchor="b">
            <a:normAutofit/>
          </a:bodyPr>
          <a:lstStyle/>
          <a:p>
            <a:pPr defTabSz="914400">
              <a:spcBef>
                <a:spcPct val="0"/>
              </a:spcBef>
            </a:pPr>
            <a:r>
              <a:rPr lang="en-US" sz="2400" kern="1200" cap="all" baseline="0">
                <a:solidFill>
                  <a:schemeClr val="tx1"/>
                </a:solidFill>
                <a:latin typeface="+mj-lt"/>
                <a:ea typeface="+mj-ea"/>
                <a:cs typeface="+mj-cs"/>
              </a:rPr>
              <a:t>Cyber Security</a:t>
            </a:r>
          </a:p>
        </p:txBody>
      </p:sp>
      <p:sp>
        <p:nvSpPr>
          <p:cNvPr id="6" name="Text Placeholder 5"/>
          <p:cNvSpPr>
            <a:spLocks noGrp="1"/>
          </p:cNvSpPr>
          <p:nvPr>
            <p:ph type="body" idx="1"/>
          </p:nvPr>
        </p:nvSpPr>
        <p:spPr>
          <a:xfrm>
            <a:off x="514350" y="1773429"/>
            <a:ext cx="2983229" cy="2890584"/>
          </a:xfrm>
        </p:spPr>
        <p:txBody>
          <a:bodyPr vert="horz" lIns="91440" tIns="45720" rIns="91440" bIns="45720" rtlCol="0">
            <a:normAutofit/>
          </a:bodyPr>
          <a:lstStyle/>
          <a:p>
            <a:pPr indent="-228600" defTabSz="914400">
              <a:buFont typeface="Arial" panose="020B0604020202020204" pitchFamily="34" charset="0"/>
              <a:buChar char="•"/>
            </a:pPr>
            <a:endParaRPr lang="en-US" sz="1200" b="1">
              <a:solidFill>
                <a:schemeClr val="tx1"/>
              </a:solidFill>
              <a:latin typeface="+mn-lt"/>
              <a:ea typeface="+mn-ea"/>
              <a:cs typeface="+mn-cs"/>
            </a:endParaRPr>
          </a:p>
          <a:p>
            <a:pPr indent="-228600" defTabSz="914400">
              <a:buFont typeface="Arial" panose="020B0604020202020204" pitchFamily="34" charset="0"/>
              <a:buChar char="•"/>
            </a:pPr>
            <a:endParaRPr lang="en-US" sz="1200" b="1">
              <a:solidFill>
                <a:schemeClr val="tx1"/>
              </a:solidFill>
              <a:latin typeface="+mn-lt"/>
              <a:ea typeface="+mn-ea"/>
              <a:cs typeface="+mn-cs"/>
            </a:endParaRPr>
          </a:p>
          <a:p>
            <a:pPr indent="-228600" defTabSz="914400">
              <a:buFont typeface="Arial" panose="020B0604020202020204" pitchFamily="34" charset="0"/>
              <a:buChar char="•"/>
            </a:pPr>
            <a:endParaRPr lang="en-US" sz="1200">
              <a:solidFill>
                <a:schemeClr val="tx1"/>
              </a:solidFill>
              <a:latin typeface="+mn-lt"/>
              <a:ea typeface="+mn-ea"/>
              <a:cs typeface="+mn-cs"/>
            </a:endParaRPr>
          </a:p>
        </p:txBody>
      </p:sp>
      <p:pic>
        <p:nvPicPr>
          <p:cNvPr id="2" name="Picture 6" descr="A picture containing bird&#10;&#10;Description generated with very high confidence">
            <a:extLst>
              <a:ext uri="{FF2B5EF4-FFF2-40B4-BE49-F238E27FC236}">
                <a16:creationId xmlns:a16="http://schemas.microsoft.com/office/drawing/2014/main" id="{DCB89619-B4A6-40CA-89A7-F00B531E7FC0}"/>
              </a:ext>
            </a:extLst>
          </p:cNvPr>
          <p:cNvPicPr>
            <a:picLocks noChangeAspect="1"/>
          </p:cNvPicPr>
          <p:nvPr/>
        </p:nvPicPr>
        <p:blipFill>
          <a:blip r:embed="rId3"/>
          <a:stretch>
            <a:fillRect/>
          </a:stretch>
        </p:blipFill>
        <p:spPr>
          <a:xfrm>
            <a:off x="5435661" y="559594"/>
            <a:ext cx="1487851" cy="4104419"/>
          </a:xfrm>
          <a:prstGeom prst="rect">
            <a:avLst/>
          </a:prstGeom>
        </p:spPr>
      </p:pic>
      <p:sp>
        <p:nvSpPr>
          <p:cNvPr id="4" name="TextBox 3">
            <a:extLst>
              <a:ext uri="{FF2B5EF4-FFF2-40B4-BE49-F238E27FC236}">
                <a16:creationId xmlns:a16="http://schemas.microsoft.com/office/drawing/2014/main" id="{6CAE11DE-5887-4476-B6DC-55BA2C92EFDE}"/>
              </a:ext>
            </a:extLst>
          </p:cNvPr>
          <p:cNvSpPr txBox="1"/>
          <p:nvPr/>
        </p:nvSpPr>
        <p:spPr>
          <a:xfrm>
            <a:off x="932655" y="1542048"/>
            <a:ext cx="43840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3200" dirty="0">
                <a:latin typeface="Arial"/>
                <a:ea typeface="+mn-lt"/>
                <a:cs typeface="+mn-lt"/>
              </a:rPr>
              <a:t>Attackers now have what they need to </a:t>
            </a:r>
            <a:r>
              <a:rPr lang="en-US" sz="3200">
                <a:latin typeface="Arial"/>
                <a:ea typeface="+mn-lt"/>
                <a:cs typeface="+mn-lt"/>
              </a:rPr>
              <a:t>launch a Spear Phishing attack!</a:t>
            </a:r>
            <a:endParaRPr lang="en-US"/>
          </a:p>
        </p:txBody>
      </p:sp>
      <p:sp>
        <p:nvSpPr>
          <p:cNvPr id="10" name="TextBox 9">
            <a:extLst>
              <a:ext uri="{FF2B5EF4-FFF2-40B4-BE49-F238E27FC236}">
                <a16:creationId xmlns:a16="http://schemas.microsoft.com/office/drawing/2014/main" id="{89551036-E0A2-4EEF-8518-5E8A4655E395}"/>
              </a:ext>
            </a:extLst>
          </p:cNvPr>
          <p:cNvSpPr txBox="1"/>
          <p:nvPr/>
        </p:nvSpPr>
        <p:spPr>
          <a:xfrm>
            <a:off x="1276111" y="375819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extLst>
      <p:ext uri="{BB962C8B-B14F-4D97-AF65-F5344CB8AC3E}">
        <p14:creationId xmlns:p14="http://schemas.microsoft.com/office/powerpoint/2010/main" val="58154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useBgFill="1">
        <p:nvSpPr>
          <p:cNvPr id="39" name="Rectangle 38">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p:nvSpPr>
          <p:cNvPr id="5" name="Title 4"/>
          <p:cNvSpPr>
            <a:spLocks noGrp="1"/>
          </p:cNvSpPr>
          <p:nvPr>
            <p:ph type="title"/>
          </p:nvPr>
        </p:nvSpPr>
        <p:spPr>
          <a:xfrm>
            <a:off x="514349" y="573279"/>
            <a:ext cx="2983229" cy="1200150"/>
          </a:xfrm>
        </p:spPr>
        <p:txBody>
          <a:bodyPr vert="horz" lIns="91440" tIns="45720" rIns="91440" bIns="45720" rtlCol="0" anchor="b">
            <a:normAutofit/>
          </a:bodyPr>
          <a:lstStyle/>
          <a:p>
            <a:pPr defTabSz="914400">
              <a:spcBef>
                <a:spcPct val="0"/>
              </a:spcBef>
            </a:pPr>
            <a:r>
              <a:rPr lang="en-US" sz="2400" kern="1200" cap="all" baseline="0">
                <a:solidFill>
                  <a:schemeClr val="tx1"/>
                </a:solidFill>
                <a:latin typeface="+mj-lt"/>
                <a:ea typeface="+mj-ea"/>
                <a:cs typeface="+mj-cs"/>
              </a:rPr>
              <a:t>Cyber Security</a:t>
            </a:r>
          </a:p>
        </p:txBody>
      </p:sp>
      <p:sp>
        <p:nvSpPr>
          <p:cNvPr id="6" name="Text Placeholder 5"/>
          <p:cNvSpPr>
            <a:spLocks noGrp="1"/>
          </p:cNvSpPr>
          <p:nvPr>
            <p:ph type="body" idx="1"/>
          </p:nvPr>
        </p:nvSpPr>
        <p:spPr>
          <a:xfrm>
            <a:off x="514350" y="1773429"/>
            <a:ext cx="2983229" cy="2890584"/>
          </a:xfrm>
        </p:spPr>
        <p:txBody>
          <a:bodyPr vert="horz" lIns="91440" tIns="45720" rIns="91440" bIns="45720" rtlCol="0">
            <a:normAutofit/>
          </a:bodyPr>
          <a:lstStyle/>
          <a:p>
            <a:pPr indent="-228600" defTabSz="914400">
              <a:buFont typeface="Arial" panose="020B0604020202020204" pitchFamily="34" charset="0"/>
              <a:buChar char="•"/>
            </a:pPr>
            <a:endParaRPr lang="en-US" sz="1200" b="1">
              <a:solidFill>
                <a:schemeClr val="tx1"/>
              </a:solidFill>
              <a:latin typeface="+mn-lt"/>
              <a:ea typeface="+mn-ea"/>
              <a:cs typeface="+mn-cs"/>
            </a:endParaRPr>
          </a:p>
          <a:p>
            <a:pPr indent="-228600" defTabSz="914400">
              <a:buFont typeface="Arial" panose="020B0604020202020204" pitchFamily="34" charset="0"/>
              <a:buChar char="•"/>
            </a:pPr>
            <a:endParaRPr lang="en-US" sz="1200" b="1">
              <a:solidFill>
                <a:schemeClr val="tx1"/>
              </a:solidFill>
              <a:latin typeface="+mn-lt"/>
              <a:ea typeface="+mn-ea"/>
              <a:cs typeface="+mn-cs"/>
            </a:endParaRPr>
          </a:p>
          <a:p>
            <a:pPr indent="-228600" defTabSz="914400">
              <a:buFont typeface="Arial" panose="020B0604020202020204" pitchFamily="34" charset="0"/>
              <a:buChar char="•"/>
            </a:pPr>
            <a:endParaRPr lang="en-US" sz="1200">
              <a:solidFill>
                <a:schemeClr val="tx1"/>
              </a:solidFill>
              <a:latin typeface="+mn-lt"/>
              <a:ea typeface="+mn-ea"/>
              <a:cs typeface="+mn-cs"/>
            </a:endParaRPr>
          </a:p>
        </p:txBody>
      </p:sp>
      <p:pic>
        <p:nvPicPr>
          <p:cNvPr id="2" name="Picture 6" descr="A screenshot of a social media post&#10;&#10;Description generated with very high confidence">
            <a:extLst>
              <a:ext uri="{FF2B5EF4-FFF2-40B4-BE49-F238E27FC236}">
                <a16:creationId xmlns:a16="http://schemas.microsoft.com/office/drawing/2014/main" id="{DCB89619-B4A6-40CA-89A7-F00B531E7FC0}"/>
              </a:ext>
            </a:extLst>
          </p:cNvPr>
          <p:cNvPicPr>
            <a:picLocks noChangeAspect="1"/>
          </p:cNvPicPr>
          <p:nvPr/>
        </p:nvPicPr>
        <p:blipFill rotWithShape="1">
          <a:blip r:embed="rId3"/>
          <a:srcRect r="-2" b="11569"/>
          <a:stretch/>
        </p:blipFill>
        <p:spPr>
          <a:xfrm>
            <a:off x="5503806" y="570377"/>
            <a:ext cx="2796486" cy="4104419"/>
          </a:xfrm>
          <a:prstGeom prst="rect">
            <a:avLst/>
          </a:prstGeom>
        </p:spPr>
      </p:pic>
      <p:sp>
        <p:nvSpPr>
          <p:cNvPr id="4" name="TextBox 3">
            <a:extLst>
              <a:ext uri="{FF2B5EF4-FFF2-40B4-BE49-F238E27FC236}">
                <a16:creationId xmlns:a16="http://schemas.microsoft.com/office/drawing/2014/main" id="{6CAE11DE-5887-4476-B6DC-55BA2C92EFDE}"/>
              </a:ext>
            </a:extLst>
          </p:cNvPr>
          <p:cNvSpPr txBox="1"/>
          <p:nvPr/>
        </p:nvSpPr>
        <p:spPr>
          <a:xfrm>
            <a:off x="512117" y="1768492"/>
            <a:ext cx="43840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3200" dirty="0">
                <a:latin typeface="Arial"/>
                <a:ea typeface="+mn-lt"/>
                <a:cs typeface="+mn-lt"/>
              </a:rPr>
              <a:t>Next, the attacker creates an email that resonates with Kiwanians and sends it </a:t>
            </a:r>
            <a:r>
              <a:rPr lang="en-US" sz="3200">
                <a:latin typeface="Arial"/>
                <a:ea typeface="+mn-lt"/>
                <a:cs typeface="+mn-lt"/>
              </a:rPr>
              <a:t>out, impersonating a </a:t>
            </a:r>
            <a:r>
              <a:rPr lang="en-US" sz="3200" dirty="0">
                <a:latin typeface="Arial"/>
                <a:ea typeface="+mn-lt"/>
                <a:cs typeface="+mn-lt"/>
              </a:rPr>
              <a:t>Kiwanian.</a:t>
            </a:r>
            <a:endParaRPr lang="en-US" sz="3200" dirty="0">
              <a:latin typeface="Arial"/>
            </a:endParaRPr>
          </a:p>
        </p:txBody>
      </p:sp>
      <p:sp>
        <p:nvSpPr>
          <p:cNvPr id="10" name="TextBox 9">
            <a:extLst>
              <a:ext uri="{FF2B5EF4-FFF2-40B4-BE49-F238E27FC236}">
                <a16:creationId xmlns:a16="http://schemas.microsoft.com/office/drawing/2014/main" id="{89551036-E0A2-4EEF-8518-5E8A4655E395}"/>
              </a:ext>
            </a:extLst>
          </p:cNvPr>
          <p:cNvSpPr txBox="1"/>
          <p:nvPr/>
        </p:nvSpPr>
        <p:spPr>
          <a:xfrm>
            <a:off x="1276111" y="375819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extLst>
      <p:ext uri="{BB962C8B-B14F-4D97-AF65-F5344CB8AC3E}">
        <p14:creationId xmlns:p14="http://schemas.microsoft.com/office/powerpoint/2010/main" val="81556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Garamond" pitchFamily="18" charset="0"/>
            </a:endParaRPr>
          </a:p>
          <a:p>
            <a:endParaRPr lang="en-US" sz="2800" b="1">
              <a:solidFill>
                <a:schemeClr val="tx1">
                  <a:lumMod val="95000"/>
                </a:schemeClr>
              </a:solidFill>
              <a:latin typeface="Garamond" pitchFamily="18" charset="0"/>
            </a:endParaRPr>
          </a:p>
          <a:p>
            <a:pPr algn="ctr"/>
            <a:r>
              <a:rPr lang="en-US" sz="3600" b="1">
                <a:solidFill>
                  <a:schemeClr val="tx1">
                    <a:lumMod val="95000"/>
                  </a:schemeClr>
                </a:solidFill>
                <a:latin typeface="Arial"/>
              </a:rPr>
              <a:t>How can I keep from </a:t>
            </a:r>
            <a:endParaRPr lang="en-US" sz="3600">
              <a:solidFill>
                <a:schemeClr val="tx1">
                  <a:lumMod val="95000"/>
                </a:schemeClr>
              </a:solidFill>
              <a:latin typeface="Arial"/>
            </a:endParaRPr>
          </a:p>
          <a:p>
            <a:pPr algn="ctr"/>
            <a:r>
              <a:rPr lang="en-US" sz="3600" b="1" dirty="0">
                <a:solidFill>
                  <a:schemeClr val="tx1">
                    <a:lumMod val="95000"/>
                  </a:schemeClr>
                </a:solidFill>
                <a:latin typeface="Arial"/>
              </a:rPr>
              <a:t>becoming a victim of Phishing?</a:t>
            </a:r>
            <a:endParaRPr lang="en-US" sz="3600" dirty="0">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79081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pPr algn="ctr"/>
            <a:endParaRPr lang="en-US" sz="2800" b="1">
              <a:solidFill>
                <a:schemeClr val="tx1">
                  <a:lumMod val="95000"/>
                </a:schemeClr>
              </a:solidFill>
              <a:latin typeface="Arial"/>
            </a:endParaRPr>
          </a:p>
          <a:p>
            <a:pPr algn="ctr"/>
            <a:endParaRPr lang="en-US" sz="2800" b="1">
              <a:solidFill>
                <a:schemeClr val="tx1">
                  <a:lumMod val="95000"/>
                </a:schemeClr>
              </a:solidFill>
              <a:latin typeface="Arial"/>
            </a:endParaRPr>
          </a:p>
          <a:p>
            <a:pPr algn="ctr"/>
            <a:r>
              <a:rPr lang="en-US" b="1">
                <a:solidFill>
                  <a:schemeClr val="tx1">
                    <a:lumMod val="95000"/>
                  </a:schemeClr>
                </a:solidFill>
                <a:latin typeface="Arial"/>
              </a:rPr>
              <a:t>Look for </a:t>
            </a:r>
            <a:r>
              <a:rPr lang="en-US" b="1">
                <a:solidFill>
                  <a:srgbClr val="FF0000"/>
                </a:solidFill>
                <a:latin typeface="Arial"/>
              </a:rPr>
              <a:t>RED FLAGS</a:t>
            </a:r>
            <a:r>
              <a:rPr lang="en-US" b="1">
                <a:solidFill>
                  <a:schemeClr val="tx1">
                    <a:lumMod val="95000"/>
                  </a:schemeClr>
                </a:solidFill>
                <a:latin typeface="Arial"/>
              </a:rPr>
              <a:t>.</a:t>
            </a:r>
            <a:endParaRPr lang="en-US">
              <a:solidFill>
                <a:schemeClr val="tx1">
                  <a:lumMod val="95000"/>
                </a:schemeClr>
              </a:solidFill>
              <a:latin typeface="Garamond"/>
            </a:endParaRPr>
          </a:p>
          <a:p>
            <a:pPr algn="ctr"/>
            <a:endParaRPr lang="en-US" b="1">
              <a:solidFill>
                <a:schemeClr val="tx1">
                  <a:lumMod val="95000"/>
                </a:schemeClr>
              </a:solidFill>
              <a:latin typeface="Arial"/>
            </a:endParaRPr>
          </a:p>
          <a:p>
            <a:pPr algn="ctr"/>
            <a:r>
              <a:rPr lang="en-US" b="1">
                <a:solidFill>
                  <a:schemeClr val="tx1">
                    <a:lumMod val="95000"/>
                  </a:schemeClr>
                </a:solidFill>
                <a:latin typeface="Arial"/>
              </a:rPr>
              <a:t> Reg flags warn you to </a:t>
            </a:r>
            <a:r>
              <a:rPr lang="en-US" b="1">
                <a:solidFill>
                  <a:srgbClr val="FF0000"/>
                </a:solidFill>
                <a:latin typeface="Arial"/>
              </a:rPr>
              <a:t>STOP</a:t>
            </a:r>
            <a:r>
              <a:rPr lang="en-US" b="1">
                <a:solidFill>
                  <a:schemeClr val="tx1">
                    <a:lumMod val="95000"/>
                  </a:schemeClr>
                </a:solidFill>
                <a:latin typeface="Arial"/>
              </a:rPr>
              <a:t>.</a:t>
            </a:r>
            <a:endParaRPr lang="en-US">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17410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86872" y="1314451"/>
            <a:ext cx="8507504" cy="3280172"/>
          </a:xfrm>
        </p:spPr>
        <p:txBody>
          <a:bodyPr>
            <a:normAutofit/>
          </a:bodyPr>
          <a:lstStyle/>
          <a:p>
            <a:r>
              <a:rPr lang="en-US" sz="2800" b="1">
                <a:solidFill>
                  <a:schemeClr val="tx1">
                    <a:lumMod val="95000"/>
                  </a:schemeClr>
                </a:solidFill>
                <a:latin typeface="Arial"/>
              </a:rPr>
              <a:t>Red Flags of Phishing emails</a:t>
            </a:r>
          </a:p>
          <a:p>
            <a:endParaRPr lang="en-US" sz="2800" b="1">
              <a:solidFill>
                <a:schemeClr val="tx1">
                  <a:lumMod val="95000"/>
                </a:schemeClr>
              </a:solidFill>
              <a:latin typeface="Arial"/>
            </a:endParaRPr>
          </a:p>
          <a:p>
            <a:pPr marL="457200" indent="-457200">
              <a:buFont typeface="Arial" panose="020B0604020202020204" pitchFamily="34" charset="0"/>
              <a:buChar char="•"/>
            </a:pPr>
            <a:r>
              <a:rPr lang="en-US" sz="2800" b="1">
                <a:solidFill>
                  <a:schemeClr val="tx1">
                    <a:lumMod val="95000"/>
                  </a:schemeClr>
                </a:solidFill>
                <a:latin typeface="Arial"/>
              </a:rPr>
              <a:t>Phishing emails cause an emotional response</a:t>
            </a:r>
          </a:p>
          <a:p>
            <a:pPr marL="457200" indent="-457200">
              <a:buFont typeface="Arial" panose="020B0604020202020204" pitchFamily="34" charset="0"/>
              <a:buChar char="•"/>
            </a:pPr>
            <a:r>
              <a:rPr lang="en-US" sz="2800" b="1">
                <a:solidFill>
                  <a:schemeClr val="tx1">
                    <a:lumMod val="95000"/>
                  </a:schemeClr>
                </a:solidFill>
                <a:latin typeface="Arial"/>
              </a:rPr>
              <a:t>They create urgency – </a:t>
            </a:r>
            <a:r>
              <a:rPr lang="en-US" sz="2800" b="1">
                <a:solidFill>
                  <a:srgbClr val="FF0000"/>
                </a:solidFill>
                <a:latin typeface="Arial"/>
              </a:rPr>
              <a:t>act NOW!</a:t>
            </a:r>
          </a:p>
          <a:p>
            <a:pPr marL="457200" indent="-457200">
              <a:buFont typeface="Arial" panose="020B0604020202020204" pitchFamily="34" charset="0"/>
              <a:buChar char="•"/>
            </a:pPr>
            <a:r>
              <a:rPr lang="en-US" sz="2800" b="1">
                <a:solidFill>
                  <a:schemeClr val="tx1">
                    <a:lumMod val="95000"/>
                  </a:schemeClr>
                </a:solidFill>
                <a:latin typeface="Arial"/>
              </a:rPr>
              <a:t>They may carry a threat – something bad will happen if you don't </a:t>
            </a:r>
            <a:r>
              <a:rPr lang="en-US" sz="2800" b="1">
                <a:solidFill>
                  <a:srgbClr val="FF0000"/>
                </a:solidFill>
                <a:latin typeface="Arial"/>
              </a:rPr>
              <a:t>act NOW</a:t>
            </a:r>
            <a:r>
              <a:rPr lang="en-US" sz="2800" b="1">
                <a:solidFill>
                  <a:schemeClr val="tx1">
                    <a:lumMod val="95000"/>
                  </a:schemeClr>
                </a:solidFill>
                <a:latin typeface="Arial"/>
              </a:rPr>
              <a:t>.</a:t>
            </a:r>
          </a:p>
          <a:p>
            <a:endParaRPr lang="en-US" sz="2800" b="1">
              <a:solidFill>
                <a:schemeClr val="tx1">
                  <a:lumMod val="95000"/>
                </a:schemeClr>
              </a:solidFill>
              <a:latin typeface="Garamond" pitchFamily="18" charset="0"/>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51321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14619" y="1314451"/>
            <a:ext cx="8379757" cy="3280172"/>
          </a:xfrm>
        </p:spPr>
        <p:txBody>
          <a:bodyPr>
            <a:normAutofit fontScale="92500"/>
          </a:bodyPr>
          <a:lstStyle/>
          <a:p>
            <a:r>
              <a:rPr lang="en-US" sz="2800" b="1">
                <a:solidFill>
                  <a:schemeClr val="tx1">
                    <a:lumMod val="95000"/>
                  </a:schemeClr>
                </a:solidFill>
                <a:latin typeface="Arial"/>
              </a:rPr>
              <a:t>Red Flags of Phishing emails</a:t>
            </a:r>
          </a:p>
          <a:p>
            <a:endParaRPr lang="en-US" sz="2800" b="1">
              <a:solidFill>
                <a:schemeClr val="tx1">
                  <a:lumMod val="95000"/>
                </a:schemeClr>
              </a:solidFill>
              <a:latin typeface="Arial"/>
            </a:endParaRPr>
          </a:p>
          <a:p>
            <a:pPr marL="457200" indent="-457200">
              <a:buFont typeface="Arial,Sans-Serif" panose="020B0604020202020204" pitchFamily="34" charset="0"/>
              <a:buChar char="•"/>
            </a:pPr>
            <a:r>
              <a:rPr lang="en-US" sz="2800" b="1">
                <a:solidFill>
                  <a:schemeClr val="tx1">
                    <a:lumMod val="95000"/>
                  </a:schemeClr>
                </a:solidFill>
                <a:latin typeface="Arial"/>
                <a:cs typeface="Arial"/>
              </a:rPr>
              <a:t>They appear to be from a trusted source</a:t>
            </a:r>
            <a:endParaRPr lang="en-US" sz="2800">
              <a:solidFill>
                <a:schemeClr val="tx1">
                  <a:lumMod val="95000"/>
                </a:schemeClr>
              </a:solidFill>
              <a:latin typeface="Garamond"/>
            </a:endParaRPr>
          </a:p>
          <a:p>
            <a:pPr marL="457200" indent="-457200">
              <a:buFont typeface="Arial,Sans-Serif" panose="020B0604020202020204" pitchFamily="34" charset="0"/>
              <a:buChar char="•"/>
            </a:pPr>
            <a:r>
              <a:rPr lang="en-US" sz="2800" b="1">
                <a:solidFill>
                  <a:schemeClr val="tx1">
                    <a:lumMod val="95000"/>
                  </a:schemeClr>
                </a:solidFill>
                <a:latin typeface="Arial"/>
                <a:cs typeface="Arial"/>
              </a:rPr>
              <a:t>Make promises too good to be true</a:t>
            </a:r>
            <a:endParaRPr lang="en-US" sz="2800">
              <a:solidFill>
                <a:schemeClr val="tx1">
                  <a:lumMod val="95000"/>
                </a:schemeClr>
              </a:solidFill>
              <a:latin typeface="Garamond"/>
            </a:endParaRPr>
          </a:p>
          <a:p>
            <a:pPr marL="457200" indent="-457200">
              <a:buFont typeface="Arial,Sans-Serif" panose="020B0604020202020204" pitchFamily="34" charset="0"/>
              <a:buChar char="•"/>
            </a:pPr>
            <a:r>
              <a:rPr lang="en-US" sz="2800" b="1">
                <a:solidFill>
                  <a:schemeClr val="tx1">
                    <a:lumMod val="95000"/>
                  </a:schemeClr>
                </a:solidFill>
                <a:latin typeface="Arial"/>
                <a:cs typeface="Arial"/>
              </a:rPr>
              <a:t>Contain links and direct you to click these links</a:t>
            </a:r>
            <a:endParaRPr lang="en-US" sz="2800">
              <a:solidFill>
                <a:schemeClr val="tx1">
                  <a:lumMod val="95000"/>
                </a:schemeClr>
              </a:solidFill>
              <a:latin typeface="Garamond"/>
            </a:endParaRPr>
          </a:p>
          <a:p>
            <a:pPr marL="457200" indent="-457200">
              <a:buFont typeface="Arial,Sans-Serif" panose="020B0604020202020204" pitchFamily="34" charset="0"/>
              <a:buChar char="•"/>
            </a:pPr>
            <a:r>
              <a:rPr lang="en-US" sz="2800" b="1">
                <a:solidFill>
                  <a:schemeClr val="tx1">
                    <a:lumMod val="95000"/>
                  </a:schemeClr>
                </a:solidFill>
                <a:latin typeface="Arial"/>
                <a:cs typeface="Arial"/>
              </a:rPr>
              <a:t>Often contain malicious malware attachments</a:t>
            </a:r>
            <a:endParaRPr lang="en-US" sz="2800">
              <a:solidFill>
                <a:schemeClr val="tx1">
                  <a:lumMod val="95000"/>
                </a:schemeClr>
              </a:solidFill>
              <a:latin typeface="Garamond"/>
            </a:endParaRPr>
          </a:p>
          <a:p>
            <a:pPr marL="457200" indent="-457200">
              <a:buFont typeface="Arial,Sans-Serif" panose="020B0604020202020204" pitchFamily="34" charset="0"/>
              <a:buChar char="•"/>
            </a:pPr>
            <a:r>
              <a:rPr lang="en-US" sz="2800" b="1">
                <a:solidFill>
                  <a:schemeClr val="tx1">
                    <a:lumMod val="95000"/>
                  </a:schemeClr>
                </a:solidFill>
                <a:latin typeface="Arial"/>
                <a:cs typeface="Arial"/>
              </a:rPr>
              <a:t>Often contain typos</a:t>
            </a:r>
            <a:endParaRPr lang="en-US" sz="2800">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Arial"/>
            </a:endParaRPr>
          </a:p>
          <a:p>
            <a:endParaRPr lang="en-US" sz="2800" b="1">
              <a:solidFill>
                <a:schemeClr val="tx1">
                  <a:lumMod val="95000"/>
                </a:schemeClr>
              </a:solidFill>
              <a:latin typeface="Garamond" pitchFamily="18" charset="0"/>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71382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US" sz="2800" b="1">
                <a:solidFill>
                  <a:srgbClr val="FF0000"/>
                </a:solidFill>
                <a:latin typeface="Arial"/>
              </a:rPr>
              <a:t>RED FLAGS</a:t>
            </a:r>
            <a:r>
              <a:rPr lang="en-US" sz="2800" b="1">
                <a:solidFill>
                  <a:schemeClr val="tx1">
                    <a:lumMod val="95000"/>
                  </a:schemeClr>
                </a:solidFill>
                <a:latin typeface="Arial"/>
              </a:rPr>
              <a:t> – What to look for</a:t>
            </a:r>
          </a:p>
          <a:p>
            <a:endParaRPr lang="en-US" sz="2800" b="1">
              <a:solidFill>
                <a:schemeClr val="tx1">
                  <a:lumMod val="95000"/>
                </a:schemeClr>
              </a:solidFill>
              <a:latin typeface="Arial"/>
            </a:endParaRPr>
          </a:p>
          <a:p>
            <a:pPr marL="457200" indent="-457200">
              <a:buFont typeface="Arial" panose="020B0604020202020204" pitchFamily="34" charset="0"/>
              <a:buChar char="•"/>
            </a:pPr>
            <a:endParaRPr lang="en-US" sz="2800" b="1">
              <a:solidFill>
                <a:schemeClr val="tx1">
                  <a:lumMod val="95000"/>
                </a:schemeClr>
              </a:solidFill>
              <a:latin typeface="Arial"/>
            </a:endParaRPr>
          </a:p>
          <a:p>
            <a:pPr marL="457200" indent="-457200">
              <a:buFont typeface="Arial" panose="020B0604020202020204" pitchFamily="34" charset="0"/>
              <a:buChar char="•"/>
            </a:pPr>
            <a:r>
              <a:rPr lang="en-US" sz="2800" b="1">
                <a:solidFill>
                  <a:schemeClr val="tx1">
                    <a:lumMod val="95000"/>
                  </a:schemeClr>
                </a:solidFill>
                <a:latin typeface="Arial"/>
              </a:rPr>
              <a:t>First of all, </a:t>
            </a:r>
            <a:r>
              <a:rPr lang="en-US" sz="2800" b="1">
                <a:solidFill>
                  <a:srgbClr val="FF0000"/>
                </a:solidFill>
                <a:latin typeface="Arial"/>
              </a:rPr>
              <a:t>STOP</a:t>
            </a:r>
            <a:r>
              <a:rPr lang="en-US" sz="2800" b="1">
                <a:solidFill>
                  <a:schemeClr val="tx1">
                    <a:lumMod val="95000"/>
                  </a:schemeClr>
                </a:solidFill>
                <a:latin typeface="Arial"/>
              </a:rPr>
              <a:t> and </a:t>
            </a:r>
            <a:r>
              <a:rPr lang="en-US" sz="2800" b="1">
                <a:solidFill>
                  <a:srgbClr val="92D050"/>
                </a:solidFill>
                <a:latin typeface="Arial"/>
              </a:rPr>
              <a:t>THINK</a:t>
            </a:r>
          </a:p>
          <a:p>
            <a:pPr marL="457200" indent="-457200">
              <a:buFont typeface="Arial" panose="020B0604020202020204" pitchFamily="34" charset="0"/>
              <a:buChar char="•"/>
            </a:pPr>
            <a:endParaRPr lang="en-US" sz="2800" b="1">
              <a:solidFill>
                <a:schemeClr val="tx1">
                  <a:lumMod val="95000"/>
                </a:schemeClr>
              </a:solidFill>
              <a:latin typeface="Garamond" pitchFamily="18" charset="0"/>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238311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US" sz="2800" b="1">
                <a:solidFill>
                  <a:schemeClr val="tx1">
                    <a:lumMod val="95000"/>
                  </a:schemeClr>
                </a:solidFill>
                <a:latin typeface="Arial"/>
              </a:rPr>
              <a:t>Anatomy of an email</a:t>
            </a:r>
            <a:endParaRPr lang="en-US">
              <a:solidFill>
                <a:schemeClr val="tx1">
                  <a:lumMod val="95000"/>
                </a:schemeClr>
              </a:solidFill>
            </a:endParaRPr>
          </a:p>
          <a:p>
            <a:pPr marL="457200" indent="-457200">
              <a:buFont typeface="Arial" panose="020B0604020202020204" pitchFamily="34" charset="0"/>
              <a:buChar char="•"/>
            </a:pPr>
            <a:endParaRPr lang="en-US" sz="2800" b="1">
              <a:solidFill>
                <a:schemeClr val="tx1">
                  <a:lumMod val="95000"/>
                </a:schemeClr>
              </a:solidFill>
            </a:endParaRPr>
          </a:p>
          <a:p>
            <a:pPr marL="457200" indent="-457200">
              <a:buFont typeface="Arial" panose="020B0604020202020204" pitchFamily="34" charset="0"/>
              <a:buChar char="•"/>
            </a:pPr>
            <a:r>
              <a:rPr lang="en-US" sz="2800" b="1">
                <a:solidFill>
                  <a:schemeClr val="tx1">
                    <a:lumMod val="95000"/>
                  </a:schemeClr>
                </a:solidFill>
                <a:latin typeface="Arial"/>
              </a:rPr>
              <a:t>"From:" line</a:t>
            </a:r>
          </a:p>
          <a:p>
            <a:pPr marL="457200" indent="-457200">
              <a:buFont typeface="Arial" panose="020B0604020202020204" pitchFamily="34" charset="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22157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US" sz="2800" b="1">
                <a:solidFill>
                  <a:schemeClr val="tx1">
                    <a:lumMod val="95000"/>
                  </a:schemeClr>
                </a:solidFill>
                <a:latin typeface="Arial"/>
              </a:rPr>
              <a:t>Anatomy of an email</a:t>
            </a:r>
            <a:endParaRPr lang="en-US">
              <a:solidFill>
                <a:schemeClr val="tx1">
                  <a:lumMod val="95000"/>
                </a:schemeClr>
              </a:solidFill>
            </a:endParaRPr>
          </a:p>
          <a:p>
            <a:pPr marL="457200" indent="-457200">
              <a:buFont typeface="Arial" panose="020B0604020202020204" pitchFamily="34" charset="0"/>
              <a:buChar char="•"/>
            </a:pPr>
            <a:endParaRPr lang="en-US" sz="2800" b="1">
              <a:solidFill>
                <a:schemeClr val="tx1">
                  <a:lumMod val="95000"/>
                </a:schemeClr>
              </a:solidFill>
            </a:endParaRPr>
          </a:p>
          <a:p>
            <a:pPr marL="457200" indent="-457200">
              <a:buFont typeface="Arial" panose="020B0604020202020204" pitchFamily="34" charset="0"/>
              <a:buChar char="•"/>
            </a:pPr>
            <a:r>
              <a:rPr lang="en-US" sz="2800" b="1">
                <a:solidFill>
                  <a:schemeClr val="tx1">
                    <a:lumMod val="95000"/>
                  </a:schemeClr>
                </a:solidFill>
                <a:latin typeface="Arial"/>
              </a:rPr>
              <a:t>"From:" line</a:t>
            </a:r>
          </a:p>
          <a:p>
            <a:pPr marL="457200" indent="-457200">
              <a:buFont typeface="Arial" panose="020B0604020202020204" pitchFamily="34" charset="0"/>
              <a:buChar char="•"/>
            </a:pPr>
            <a:r>
              <a:rPr lang="en-US" sz="2800" b="1">
                <a:solidFill>
                  <a:schemeClr val="tx1">
                    <a:lumMod val="95000"/>
                  </a:schemeClr>
                </a:solidFill>
                <a:latin typeface="Arial"/>
              </a:rPr>
              <a:t>"To:" line</a:t>
            </a:r>
          </a:p>
          <a:p>
            <a:pPr marL="457200" indent="-457200">
              <a:buFont typeface="Arial" panose="020B0604020202020204" pitchFamily="34" charset="0"/>
              <a:buChar char="•"/>
            </a:pPr>
            <a:endParaRPr lang="en-US" sz="2800" b="1">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90927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US" sz="2800" b="1">
                <a:solidFill>
                  <a:schemeClr val="tx1">
                    <a:lumMod val="95000"/>
                  </a:schemeClr>
                </a:solidFill>
                <a:latin typeface="Arial"/>
              </a:rPr>
              <a:t>Anatomy of an email</a:t>
            </a:r>
            <a:endParaRPr lang="en-US">
              <a:solidFill>
                <a:schemeClr val="tx1">
                  <a:lumMod val="95000"/>
                </a:schemeClr>
              </a:solidFill>
            </a:endParaRPr>
          </a:p>
          <a:p>
            <a:pPr marL="457200" indent="-457200">
              <a:buFont typeface="Arial" panose="020B0604020202020204" pitchFamily="34" charset="0"/>
              <a:buChar char="•"/>
            </a:pPr>
            <a:endParaRPr lang="en-US" sz="2800" b="1">
              <a:solidFill>
                <a:schemeClr val="tx1">
                  <a:lumMod val="95000"/>
                </a:schemeClr>
              </a:solidFill>
            </a:endParaRPr>
          </a:p>
          <a:p>
            <a:pPr marL="457200" indent="-457200">
              <a:buFont typeface="Arial" panose="020B0604020202020204" pitchFamily="34" charset="0"/>
              <a:buChar char="•"/>
            </a:pPr>
            <a:r>
              <a:rPr lang="en-US" sz="2800" b="1">
                <a:solidFill>
                  <a:schemeClr val="tx1">
                    <a:lumMod val="95000"/>
                  </a:schemeClr>
                </a:solidFill>
                <a:latin typeface="Arial"/>
              </a:rPr>
              <a:t>"From:" line</a:t>
            </a:r>
          </a:p>
          <a:p>
            <a:pPr marL="457200" indent="-457200">
              <a:buFont typeface="Arial" panose="020B0604020202020204" pitchFamily="34" charset="0"/>
              <a:buChar char="•"/>
            </a:pPr>
            <a:r>
              <a:rPr lang="en-US" sz="2800" b="1">
                <a:solidFill>
                  <a:schemeClr val="tx1">
                    <a:lumMod val="95000"/>
                  </a:schemeClr>
                </a:solidFill>
                <a:latin typeface="Arial"/>
              </a:rPr>
              <a:t>"To:" line</a:t>
            </a:r>
          </a:p>
          <a:p>
            <a:pPr marL="457200" indent="-457200">
              <a:buFont typeface="Arial" panose="020B0604020202020204" pitchFamily="34" charset="0"/>
              <a:buChar char="•"/>
            </a:pPr>
            <a:r>
              <a:rPr lang="en-US" sz="2800" b="1">
                <a:solidFill>
                  <a:schemeClr val="tx1">
                    <a:lumMod val="95000"/>
                  </a:schemeClr>
                </a:solidFill>
                <a:latin typeface="Arial"/>
              </a:rPr>
              <a:t>"Subject:" line</a:t>
            </a:r>
          </a:p>
          <a:p>
            <a:pPr marL="457200" indent="-457200">
              <a:buFont typeface="Arial" panose="020B0604020202020204" pitchFamily="34" charset="0"/>
              <a:buChar char="•"/>
            </a:pPr>
            <a:endParaRPr lang="en-US" sz="2800" b="1">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43532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lnSpcReduction="10000"/>
          </a:bodyPr>
          <a:lstStyle/>
          <a:p>
            <a:r>
              <a:rPr lang="en-US" sz="2800" b="1">
                <a:solidFill>
                  <a:schemeClr val="tx1">
                    <a:lumMod val="95000"/>
                  </a:schemeClr>
                </a:solidFill>
                <a:latin typeface="Arial"/>
              </a:rPr>
              <a:t>Hackers will call your phone!</a:t>
            </a:r>
          </a:p>
          <a:p>
            <a:endParaRPr lang="en-US" sz="2800" b="1">
              <a:solidFill>
                <a:schemeClr val="tx1">
                  <a:lumMod val="95000"/>
                </a:schemeClr>
              </a:solidFill>
              <a:latin typeface="Garamond" pitchFamily="18" charset="0"/>
            </a:endParaRPr>
          </a:p>
          <a:p>
            <a:r>
              <a:rPr lang="en-US" sz="2800" b="1" dirty="0">
                <a:solidFill>
                  <a:schemeClr val="tx1">
                    <a:lumMod val="95000"/>
                  </a:schemeClr>
                </a:solidFill>
                <a:latin typeface="Arial"/>
              </a:rPr>
              <a:t>Never give out information over the phone, through email or in person unless the requestor's identity is confirmed. </a:t>
            </a:r>
          </a:p>
          <a:p>
            <a:endParaRPr lang="en-US" sz="2800" b="1" dirty="0">
              <a:solidFill>
                <a:schemeClr val="tx1">
                  <a:lumMod val="95000"/>
                </a:schemeClr>
              </a:solidFill>
              <a:latin typeface="Arial"/>
            </a:endParaRPr>
          </a:p>
          <a:p>
            <a:r>
              <a:rPr lang="en-US" sz="2800" b="1" dirty="0">
                <a:solidFill>
                  <a:schemeClr val="tx1">
                    <a:lumMod val="95000"/>
                  </a:schemeClr>
                </a:solidFill>
                <a:latin typeface="Arial"/>
              </a:rPr>
              <a:t>Instead, call the company back via a published phone number.</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22937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US" sz="2800" b="1">
                <a:solidFill>
                  <a:schemeClr val="tx1">
                    <a:lumMod val="95000"/>
                  </a:schemeClr>
                </a:solidFill>
                <a:latin typeface="Arial"/>
              </a:rPr>
              <a:t>Anatomy of an email</a:t>
            </a:r>
            <a:endParaRPr lang="en-US">
              <a:solidFill>
                <a:schemeClr val="tx1">
                  <a:lumMod val="95000"/>
                </a:schemeClr>
              </a:solidFill>
            </a:endParaRPr>
          </a:p>
          <a:p>
            <a:pPr marL="457200" indent="-457200">
              <a:buFont typeface="Arial" panose="020B0604020202020204" pitchFamily="34" charset="0"/>
              <a:buChar char="•"/>
            </a:pPr>
            <a:endParaRPr lang="en-US" sz="2800" b="1">
              <a:solidFill>
                <a:schemeClr val="tx1">
                  <a:lumMod val="95000"/>
                </a:schemeClr>
              </a:solidFill>
            </a:endParaRPr>
          </a:p>
          <a:p>
            <a:pPr marL="457200" indent="-457200">
              <a:buFont typeface="Arial" panose="020B0604020202020204" pitchFamily="34" charset="0"/>
              <a:buChar char="•"/>
            </a:pPr>
            <a:r>
              <a:rPr lang="en-US" sz="2800" b="1">
                <a:solidFill>
                  <a:schemeClr val="tx1">
                    <a:lumMod val="95000"/>
                  </a:schemeClr>
                </a:solidFill>
                <a:latin typeface="Arial"/>
              </a:rPr>
              <a:t>"From:" line</a:t>
            </a:r>
          </a:p>
          <a:p>
            <a:pPr marL="457200" indent="-457200">
              <a:buFont typeface="Arial" panose="020B0604020202020204" pitchFamily="34" charset="0"/>
              <a:buChar char="•"/>
            </a:pPr>
            <a:r>
              <a:rPr lang="en-US" sz="2800" b="1">
                <a:solidFill>
                  <a:schemeClr val="tx1">
                    <a:lumMod val="95000"/>
                  </a:schemeClr>
                </a:solidFill>
                <a:latin typeface="Arial"/>
              </a:rPr>
              <a:t>"To:" line</a:t>
            </a:r>
          </a:p>
          <a:p>
            <a:pPr marL="457200" indent="-457200">
              <a:buFont typeface="Arial" panose="020B0604020202020204" pitchFamily="34" charset="0"/>
              <a:buChar char="•"/>
            </a:pPr>
            <a:r>
              <a:rPr lang="en-US" sz="2800" b="1">
                <a:solidFill>
                  <a:schemeClr val="tx1">
                    <a:lumMod val="95000"/>
                  </a:schemeClr>
                </a:solidFill>
                <a:latin typeface="Arial"/>
              </a:rPr>
              <a:t>"Subject:" line</a:t>
            </a:r>
          </a:p>
          <a:p>
            <a:pPr marL="457200" indent="-457200">
              <a:buFont typeface="Arial" panose="020B0604020202020204" pitchFamily="34" charset="0"/>
              <a:buChar char="•"/>
            </a:pPr>
            <a:r>
              <a:rPr lang="en-US" sz="2800" b="1">
                <a:solidFill>
                  <a:schemeClr val="tx1">
                    <a:lumMod val="95000"/>
                  </a:schemeClr>
                </a:solidFill>
                <a:latin typeface="Arial"/>
              </a:rPr>
              <a:t>Date &amp; time sent</a:t>
            </a:r>
          </a:p>
          <a:p>
            <a:pPr marL="457200" indent="-457200">
              <a:buFont typeface="Arial" panose="020B0604020202020204" pitchFamily="34" charset="0"/>
              <a:buChar char="•"/>
            </a:pPr>
            <a:endParaRPr lang="en-US" sz="2800" b="1">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95300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lnSpcReduction="10000"/>
          </a:bodyPr>
          <a:lstStyle/>
          <a:p>
            <a:r>
              <a:rPr lang="en-US" sz="2800" b="1">
                <a:solidFill>
                  <a:schemeClr val="tx1">
                    <a:lumMod val="95000"/>
                  </a:schemeClr>
                </a:solidFill>
                <a:latin typeface="Arial"/>
              </a:rPr>
              <a:t>Anatomy of an email</a:t>
            </a:r>
            <a:endParaRPr lang="en-US">
              <a:solidFill>
                <a:schemeClr val="tx1">
                  <a:lumMod val="95000"/>
                </a:schemeClr>
              </a:solidFill>
            </a:endParaRPr>
          </a:p>
          <a:p>
            <a:pPr marL="457200" indent="-457200">
              <a:buFont typeface="Arial" panose="020B0604020202020204" pitchFamily="34" charset="0"/>
              <a:buChar char="•"/>
            </a:pPr>
            <a:endParaRPr lang="en-US" sz="2800" b="1">
              <a:solidFill>
                <a:schemeClr val="tx1">
                  <a:lumMod val="95000"/>
                </a:schemeClr>
              </a:solidFill>
            </a:endParaRPr>
          </a:p>
          <a:p>
            <a:pPr marL="457200" indent="-457200">
              <a:buFont typeface="Arial" panose="020B0604020202020204" pitchFamily="34" charset="0"/>
              <a:buChar char="•"/>
            </a:pPr>
            <a:r>
              <a:rPr lang="en-US" sz="2800" b="1">
                <a:solidFill>
                  <a:schemeClr val="tx1">
                    <a:lumMod val="95000"/>
                  </a:schemeClr>
                </a:solidFill>
                <a:latin typeface="Arial"/>
              </a:rPr>
              <a:t>"From:" line</a:t>
            </a:r>
          </a:p>
          <a:p>
            <a:pPr marL="457200" indent="-457200">
              <a:buFont typeface="Arial" panose="020B0604020202020204" pitchFamily="34" charset="0"/>
              <a:buChar char="•"/>
            </a:pPr>
            <a:r>
              <a:rPr lang="en-US" sz="2800" b="1">
                <a:solidFill>
                  <a:schemeClr val="tx1">
                    <a:lumMod val="95000"/>
                  </a:schemeClr>
                </a:solidFill>
                <a:latin typeface="Arial"/>
              </a:rPr>
              <a:t>"To:" line</a:t>
            </a:r>
          </a:p>
          <a:p>
            <a:pPr marL="457200" indent="-457200">
              <a:buFont typeface="Arial" panose="020B0604020202020204" pitchFamily="34" charset="0"/>
              <a:buChar char="•"/>
            </a:pPr>
            <a:r>
              <a:rPr lang="en-US" sz="2800" b="1">
                <a:solidFill>
                  <a:schemeClr val="tx1">
                    <a:lumMod val="95000"/>
                  </a:schemeClr>
                </a:solidFill>
                <a:latin typeface="Arial"/>
              </a:rPr>
              <a:t>"Subject:" line</a:t>
            </a:r>
          </a:p>
          <a:p>
            <a:pPr marL="457200" indent="-457200">
              <a:buFont typeface="Arial" panose="020B0604020202020204" pitchFamily="34" charset="0"/>
              <a:buChar char="•"/>
            </a:pPr>
            <a:r>
              <a:rPr lang="en-US" sz="2800" b="1">
                <a:solidFill>
                  <a:schemeClr val="tx1">
                    <a:lumMod val="95000"/>
                  </a:schemeClr>
                </a:solidFill>
                <a:latin typeface="Arial"/>
              </a:rPr>
              <a:t>Date &amp; time sent</a:t>
            </a:r>
          </a:p>
          <a:p>
            <a:pPr marL="457200" indent="-457200">
              <a:buFont typeface="Arial" panose="020B0604020202020204" pitchFamily="34" charset="0"/>
              <a:buChar char="•"/>
            </a:pPr>
            <a:r>
              <a:rPr lang="en-US" sz="2800" b="1">
                <a:solidFill>
                  <a:schemeClr val="tx1">
                    <a:lumMod val="95000"/>
                  </a:schemeClr>
                </a:solidFill>
                <a:latin typeface="Arial"/>
              </a:rPr>
              <a:t>Content</a:t>
            </a:r>
          </a:p>
          <a:p>
            <a:pPr marL="457200" indent="-457200">
              <a:buFont typeface="Arial" panose="020B0604020202020204" pitchFamily="34" charset="0"/>
              <a:buChar char="•"/>
            </a:pPr>
            <a:endParaRPr lang="en-US" sz="2800" b="1">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242528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lnSpcReduction="10000"/>
          </a:bodyPr>
          <a:lstStyle/>
          <a:p>
            <a:r>
              <a:rPr lang="en-US" sz="2800" b="1">
                <a:solidFill>
                  <a:schemeClr val="tx1">
                    <a:lumMod val="95000"/>
                  </a:schemeClr>
                </a:solidFill>
                <a:latin typeface="Arial"/>
              </a:rPr>
              <a:t>Anatomy of an email</a:t>
            </a:r>
            <a:endParaRPr lang="en-US">
              <a:solidFill>
                <a:schemeClr val="tx1">
                  <a:lumMod val="95000"/>
                </a:schemeClr>
              </a:solidFill>
            </a:endParaRPr>
          </a:p>
          <a:p>
            <a:pPr marL="457200" indent="-457200">
              <a:buFont typeface="Arial" panose="020B0604020202020204" pitchFamily="34" charset="0"/>
              <a:buChar char="•"/>
            </a:pPr>
            <a:endParaRPr lang="en-US" sz="2800" b="1">
              <a:solidFill>
                <a:schemeClr val="tx1">
                  <a:lumMod val="95000"/>
                </a:schemeClr>
              </a:solidFill>
            </a:endParaRPr>
          </a:p>
          <a:p>
            <a:pPr marL="457200" indent="-457200">
              <a:buFont typeface="Arial" panose="020B0604020202020204" pitchFamily="34" charset="0"/>
              <a:buChar char="•"/>
            </a:pPr>
            <a:r>
              <a:rPr lang="en-US" sz="2800" b="1">
                <a:solidFill>
                  <a:schemeClr val="tx1">
                    <a:lumMod val="95000"/>
                  </a:schemeClr>
                </a:solidFill>
                <a:latin typeface="Arial"/>
              </a:rPr>
              <a:t>"From:" line</a:t>
            </a:r>
          </a:p>
          <a:p>
            <a:pPr marL="457200" indent="-457200">
              <a:buFont typeface="Arial" panose="020B0604020202020204" pitchFamily="34" charset="0"/>
              <a:buChar char="•"/>
            </a:pPr>
            <a:r>
              <a:rPr lang="en-US" sz="2800" b="1">
                <a:solidFill>
                  <a:schemeClr val="tx1">
                    <a:lumMod val="95000"/>
                  </a:schemeClr>
                </a:solidFill>
                <a:latin typeface="Arial"/>
              </a:rPr>
              <a:t>"To:" line</a:t>
            </a:r>
          </a:p>
          <a:p>
            <a:pPr marL="457200" indent="-457200">
              <a:buFont typeface="Arial" panose="020B0604020202020204" pitchFamily="34" charset="0"/>
              <a:buChar char="•"/>
            </a:pPr>
            <a:r>
              <a:rPr lang="en-US" sz="2800" b="1">
                <a:solidFill>
                  <a:schemeClr val="tx1">
                    <a:lumMod val="95000"/>
                  </a:schemeClr>
                </a:solidFill>
                <a:latin typeface="Arial"/>
              </a:rPr>
              <a:t>"Subject:" line</a:t>
            </a:r>
          </a:p>
          <a:p>
            <a:pPr marL="457200" indent="-457200">
              <a:buFont typeface="Arial" panose="020B0604020202020204" pitchFamily="34" charset="0"/>
              <a:buChar char="•"/>
            </a:pPr>
            <a:r>
              <a:rPr lang="en-US" sz="2800" b="1">
                <a:solidFill>
                  <a:schemeClr val="tx1">
                    <a:lumMod val="95000"/>
                  </a:schemeClr>
                </a:solidFill>
                <a:latin typeface="Arial"/>
              </a:rPr>
              <a:t>Date &amp; time sent</a:t>
            </a:r>
          </a:p>
          <a:p>
            <a:pPr marL="457200" indent="-457200">
              <a:buFont typeface="Arial" panose="020B0604020202020204" pitchFamily="34" charset="0"/>
              <a:buChar char="•"/>
            </a:pPr>
            <a:r>
              <a:rPr lang="en-US" sz="2800" b="1">
                <a:solidFill>
                  <a:schemeClr val="tx1">
                    <a:lumMod val="95000"/>
                  </a:schemeClr>
                </a:solidFill>
                <a:latin typeface="Arial"/>
              </a:rPr>
              <a:t>Content – Links (text, images and buttons)</a:t>
            </a:r>
          </a:p>
          <a:p>
            <a:pPr marL="457200" indent="-457200">
              <a:buFont typeface="Arial" panose="020B0604020202020204" pitchFamily="34" charset="0"/>
              <a:buChar char="•"/>
            </a:pPr>
            <a:endParaRPr lang="en-US" sz="2800" b="1">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47786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lnSpcReduction="10000"/>
          </a:bodyPr>
          <a:lstStyle/>
          <a:p>
            <a:r>
              <a:rPr lang="en-US" sz="2800" b="1">
                <a:solidFill>
                  <a:schemeClr val="tx1">
                    <a:lumMod val="95000"/>
                  </a:schemeClr>
                </a:solidFill>
                <a:latin typeface="Arial"/>
              </a:rPr>
              <a:t>Anatomy of an email</a:t>
            </a:r>
            <a:endParaRPr lang="en-US">
              <a:solidFill>
                <a:schemeClr val="tx1">
                  <a:lumMod val="95000"/>
                </a:schemeClr>
              </a:solidFill>
            </a:endParaRPr>
          </a:p>
          <a:p>
            <a:pPr marL="457200" indent="-457200">
              <a:buFont typeface="Arial" panose="020B0604020202020204" pitchFamily="34" charset="0"/>
              <a:buChar char="•"/>
            </a:pPr>
            <a:endParaRPr lang="en-US" sz="2800" b="1">
              <a:solidFill>
                <a:schemeClr val="tx1">
                  <a:lumMod val="95000"/>
                </a:schemeClr>
              </a:solidFill>
            </a:endParaRPr>
          </a:p>
          <a:p>
            <a:pPr marL="457200" indent="-457200">
              <a:buFont typeface="Arial" panose="020B0604020202020204" pitchFamily="34" charset="0"/>
              <a:buChar char="•"/>
            </a:pPr>
            <a:r>
              <a:rPr lang="en-US" sz="2800" b="1">
                <a:solidFill>
                  <a:schemeClr val="tx1">
                    <a:lumMod val="95000"/>
                  </a:schemeClr>
                </a:solidFill>
                <a:latin typeface="Arial"/>
              </a:rPr>
              <a:t>"From:" line</a:t>
            </a:r>
          </a:p>
          <a:p>
            <a:pPr marL="457200" indent="-457200">
              <a:buFont typeface="Arial" panose="020B0604020202020204" pitchFamily="34" charset="0"/>
              <a:buChar char="•"/>
            </a:pPr>
            <a:r>
              <a:rPr lang="en-US" sz="2800" b="1">
                <a:solidFill>
                  <a:schemeClr val="tx1">
                    <a:lumMod val="95000"/>
                  </a:schemeClr>
                </a:solidFill>
                <a:latin typeface="Arial"/>
              </a:rPr>
              <a:t>"To:" line</a:t>
            </a:r>
          </a:p>
          <a:p>
            <a:pPr marL="457200" indent="-457200">
              <a:buFont typeface="Arial" panose="020B0604020202020204" pitchFamily="34" charset="0"/>
              <a:buChar char="•"/>
            </a:pPr>
            <a:r>
              <a:rPr lang="en-US" sz="2800" b="1">
                <a:solidFill>
                  <a:schemeClr val="tx1">
                    <a:lumMod val="95000"/>
                  </a:schemeClr>
                </a:solidFill>
                <a:latin typeface="Arial"/>
              </a:rPr>
              <a:t>"Subject:" line</a:t>
            </a:r>
          </a:p>
          <a:p>
            <a:pPr marL="457200" indent="-457200">
              <a:buFont typeface="Arial" panose="020B0604020202020204" pitchFamily="34" charset="0"/>
              <a:buChar char="•"/>
            </a:pPr>
            <a:r>
              <a:rPr lang="en-US" sz="2800" b="1">
                <a:solidFill>
                  <a:schemeClr val="tx1">
                    <a:lumMod val="95000"/>
                  </a:schemeClr>
                </a:solidFill>
                <a:latin typeface="Arial"/>
              </a:rPr>
              <a:t>Date &amp; time sent</a:t>
            </a:r>
          </a:p>
          <a:p>
            <a:pPr marL="457200" indent="-457200">
              <a:buFont typeface="Arial" panose="020B0604020202020204" pitchFamily="34" charset="0"/>
              <a:buChar char="•"/>
            </a:pPr>
            <a:r>
              <a:rPr lang="en-US" sz="2800" b="1">
                <a:solidFill>
                  <a:schemeClr val="tx1">
                    <a:lumMod val="95000"/>
                  </a:schemeClr>
                </a:solidFill>
                <a:latin typeface="Arial"/>
              </a:rPr>
              <a:t>Content – Links &amp; attachments</a:t>
            </a:r>
          </a:p>
          <a:p>
            <a:pPr marL="457200" indent="-457200">
              <a:buFont typeface="Arial" panose="020B0604020202020204" pitchFamily="34" charset="0"/>
              <a:buChar char="•"/>
            </a:pPr>
            <a:endParaRPr lang="en-US" sz="2800" b="1">
              <a:solidFill>
                <a:schemeClr val="tx1">
                  <a:lumMod val="95000"/>
                </a:schemeClr>
              </a:solidFill>
              <a:latin typeface="Arial"/>
            </a:endParaRPr>
          </a:p>
          <a:p>
            <a:pPr marL="457200" indent="-457200">
              <a:buFont typeface="Arial" panose="020B0604020202020204" pitchFamily="34" charset="0"/>
              <a:buChar char="•"/>
            </a:pPr>
            <a:endParaRPr lang="en-US" sz="2800" b="1">
              <a:solidFill>
                <a:schemeClr val="tx1">
                  <a:lumMod val="95000"/>
                </a:schemeClr>
              </a:solidFill>
              <a:latin typeface="Garamond"/>
            </a:endParaRPr>
          </a:p>
          <a:p>
            <a:pPr marL="457200" indent="-457200">
              <a:buFont typeface="Arial" panose="020B0604020202020204" pitchFamily="34" charset="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1499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US" sz="2800" b="1">
                <a:solidFill>
                  <a:srgbClr val="FF0000"/>
                </a:solidFill>
                <a:latin typeface="Arial"/>
              </a:rPr>
              <a:t>RED FLAGS</a:t>
            </a:r>
            <a:r>
              <a:rPr lang="en-US" sz="2800" b="1">
                <a:solidFill>
                  <a:schemeClr val="tx1">
                    <a:lumMod val="95000"/>
                  </a:schemeClr>
                </a:solidFill>
                <a:latin typeface="Arial"/>
              </a:rPr>
              <a:t> – What to look for</a:t>
            </a:r>
          </a:p>
          <a:p>
            <a:endParaRPr lang="en-US" sz="2800" b="1">
              <a:solidFill>
                <a:schemeClr val="tx1">
                  <a:lumMod val="95000"/>
                </a:schemeClr>
              </a:solidFill>
              <a:latin typeface="Arial"/>
            </a:endParaRPr>
          </a:p>
          <a:p>
            <a:r>
              <a:rPr lang="en-US" sz="2800" b="1">
                <a:solidFill>
                  <a:schemeClr val="tx1">
                    <a:lumMod val="95000"/>
                  </a:schemeClr>
                </a:solidFill>
                <a:latin typeface="Arial"/>
              </a:rPr>
              <a:t>"FROM:" line</a:t>
            </a:r>
          </a:p>
          <a:p>
            <a:pPr marL="457200" indent="-457200">
              <a:buFont typeface="Arial" panose="020B0604020202020204" pitchFamily="34" charset="0"/>
              <a:buChar char="•"/>
            </a:pPr>
            <a:r>
              <a:rPr lang="en-US" sz="2800" b="1">
                <a:solidFill>
                  <a:schemeClr val="tx1">
                    <a:lumMod val="95000"/>
                  </a:schemeClr>
                </a:solidFill>
                <a:latin typeface="Arial"/>
              </a:rPr>
              <a:t>From an unknown address</a:t>
            </a:r>
          </a:p>
          <a:p>
            <a:pPr marL="457200" indent="-457200">
              <a:buFont typeface="Arial" panose="020B0604020202020204" pitchFamily="34" charset="0"/>
              <a:buChar char="•"/>
            </a:pPr>
            <a:r>
              <a:rPr lang="en-US" sz="2800" b="1">
                <a:solidFill>
                  <a:schemeClr val="tx1">
                    <a:lumMod val="95000"/>
                  </a:schemeClr>
                </a:solidFill>
                <a:latin typeface="Arial"/>
              </a:rPr>
              <a:t>If you know the sender but the email is unexpected or out of character</a:t>
            </a:r>
          </a:p>
          <a:p>
            <a:pPr marL="457200" indent="-457200">
              <a:buFont typeface="Arial" panose="020B0604020202020204" pitchFamily="34" charset="0"/>
              <a:buChar char="•"/>
            </a:pPr>
            <a:endParaRPr lang="en-US" sz="2800" b="1">
              <a:solidFill>
                <a:schemeClr val="tx1">
                  <a:lumMod val="95000"/>
                </a:schemeClr>
              </a:solidFill>
              <a:latin typeface="Garamond" pitchFamily="18" charset="0"/>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14780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Cyber Security</a:t>
            </a:r>
          </a:p>
        </p:txBody>
      </p:sp>
      <p:pic>
        <p:nvPicPr>
          <p:cNvPr id="2052" name="Picture 4" descr="Related image">
            <a:extLst>
              <a:ext uri="{FF2B5EF4-FFF2-40B4-BE49-F238E27FC236}">
                <a16:creationId xmlns:a16="http://schemas.microsoft.com/office/drawing/2014/main" id="{5B2E3A7E-52ED-461C-AA0B-00D0E6CEA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2" y="1352550"/>
            <a:ext cx="7000875" cy="370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19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Cyber Security</a:t>
            </a:r>
          </a:p>
        </p:txBody>
      </p:sp>
      <p:pic>
        <p:nvPicPr>
          <p:cNvPr id="2" name="Picture 1">
            <a:extLst>
              <a:ext uri="{FF2B5EF4-FFF2-40B4-BE49-F238E27FC236}">
                <a16:creationId xmlns:a16="http://schemas.microsoft.com/office/drawing/2014/main" id="{FAD47A3E-E82E-493B-B41A-03BC72EAE373}"/>
              </a:ext>
            </a:extLst>
          </p:cNvPr>
          <p:cNvPicPr>
            <a:picLocks noChangeAspect="1"/>
          </p:cNvPicPr>
          <p:nvPr/>
        </p:nvPicPr>
        <p:blipFill>
          <a:blip r:embed="rId3"/>
          <a:stretch>
            <a:fillRect/>
          </a:stretch>
        </p:blipFill>
        <p:spPr>
          <a:xfrm>
            <a:off x="1085850" y="1352550"/>
            <a:ext cx="6972300" cy="3694902"/>
          </a:xfrm>
          <a:prstGeom prst="rect">
            <a:avLst/>
          </a:prstGeom>
        </p:spPr>
      </p:pic>
    </p:spTree>
    <p:extLst>
      <p:ext uri="{BB962C8B-B14F-4D97-AF65-F5344CB8AC3E}">
        <p14:creationId xmlns:p14="http://schemas.microsoft.com/office/powerpoint/2010/main" val="3644233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Cyber Security</a:t>
            </a:r>
          </a:p>
        </p:txBody>
      </p:sp>
      <p:pic>
        <p:nvPicPr>
          <p:cNvPr id="3" name="Picture 2">
            <a:extLst>
              <a:ext uri="{FF2B5EF4-FFF2-40B4-BE49-F238E27FC236}">
                <a16:creationId xmlns:a16="http://schemas.microsoft.com/office/drawing/2014/main" id="{3A7F15F1-162C-4756-9876-A3A92E45B44A}"/>
              </a:ext>
            </a:extLst>
          </p:cNvPr>
          <p:cNvPicPr>
            <a:picLocks noChangeAspect="1"/>
          </p:cNvPicPr>
          <p:nvPr/>
        </p:nvPicPr>
        <p:blipFill>
          <a:blip r:embed="rId3"/>
          <a:stretch>
            <a:fillRect/>
          </a:stretch>
        </p:blipFill>
        <p:spPr>
          <a:xfrm>
            <a:off x="2621444" y="920353"/>
            <a:ext cx="3901112" cy="4171950"/>
          </a:xfrm>
          <a:prstGeom prst="rect">
            <a:avLst/>
          </a:prstGeom>
        </p:spPr>
      </p:pic>
    </p:spTree>
    <p:extLst>
      <p:ext uri="{BB962C8B-B14F-4D97-AF65-F5344CB8AC3E}">
        <p14:creationId xmlns:p14="http://schemas.microsoft.com/office/powerpoint/2010/main" val="40998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Cyber Security</a:t>
            </a:r>
          </a:p>
        </p:txBody>
      </p:sp>
      <p:pic>
        <p:nvPicPr>
          <p:cNvPr id="2" name="Picture 1">
            <a:extLst>
              <a:ext uri="{FF2B5EF4-FFF2-40B4-BE49-F238E27FC236}">
                <a16:creationId xmlns:a16="http://schemas.microsoft.com/office/drawing/2014/main" id="{0E3F00F8-29B4-4E34-AC26-484BFEBF584B}"/>
              </a:ext>
            </a:extLst>
          </p:cNvPr>
          <p:cNvPicPr>
            <a:picLocks noChangeAspect="1"/>
          </p:cNvPicPr>
          <p:nvPr/>
        </p:nvPicPr>
        <p:blipFill>
          <a:blip r:embed="rId3"/>
          <a:stretch>
            <a:fillRect/>
          </a:stretch>
        </p:blipFill>
        <p:spPr>
          <a:xfrm>
            <a:off x="1298004" y="1352550"/>
            <a:ext cx="6547991" cy="3592240"/>
          </a:xfrm>
          <a:prstGeom prst="rect">
            <a:avLst/>
          </a:prstGeom>
        </p:spPr>
      </p:pic>
    </p:spTree>
    <p:extLst>
      <p:ext uri="{BB962C8B-B14F-4D97-AF65-F5344CB8AC3E}">
        <p14:creationId xmlns:p14="http://schemas.microsoft.com/office/powerpoint/2010/main" val="2903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Arial"/>
            </a:endParaRPr>
          </a:p>
          <a:p>
            <a:r>
              <a:rPr lang="en-US" sz="2800" b="1">
                <a:solidFill>
                  <a:schemeClr val="tx1">
                    <a:lumMod val="95000"/>
                  </a:schemeClr>
                </a:solidFill>
                <a:latin typeface="Arial"/>
              </a:rPr>
              <a:t>To: line</a:t>
            </a:r>
          </a:p>
          <a:p>
            <a:pPr marL="457200" indent="-457200">
              <a:buFont typeface="Arial" panose="020B0604020202020204" pitchFamily="34" charset="0"/>
              <a:buChar char="•"/>
            </a:pPr>
            <a:r>
              <a:rPr lang="en-US" sz="2800" b="1">
                <a:solidFill>
                  <a:schemeClr val="tx1">
                    <a:lumMod val="95000"/>
                  </a:schemeClr>
                </a:solidFill>
                <a:latin typeface="Arial"/>
              </a:rPr>
              <a:t>You were copied on an email and you don’t know the other people it was sent to.</a:t>
            </a:r>
          </a:p>
          <a:p>
            <a:pPr marL="457200" indent="-457200">
              <a:buFont typeface="Arial" panose="020B0604020202020204" pitchFamily="34" charset="0"/>
              <a:buChar char="•"/>
            </a:pPr>
            <a:r>
              <a:rPr lang="en-US" sz="2800" b="1">
                <a:solidFill>
                  <a:schemeClr val="tx1">
                    <a:lumMod val="95000"/>
                  </a:schemeClr>
                </a:solidFill>
                <a:latin typeface="Arial"/>
              </a:rPr>
              <a:t>A generic greeting is used – not your name.</a:t>
            </a:r>
          </a:p>
          <a:p>
            <a:pPr marL="457200" indent="-457200">
              <a:buFont typeface="Arial" panose="020B0604020202020204" pitchFamily="34" charset="0"/>
              <a:buChar char="•"/>
            </a:pPr>
            <a:endParaRPr lang="en-US" sz="2800" b="1">
              <a:solidFill>
                <a:schemeClr val="tx1">
                  <a:lumMod val="95000"/>
                </a:schemeClr>
              </a:solidFil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82512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211645" y="2383709"/>
            <a:ext cx="4806744" cy="966519"/>
          </a:xfrm>
        </p:spPr>
        <p:txBody>
          <a:bodyPr>
            <a:normAutofit/>
          </a:bodyPr>
          <a:lstStyle/>
          <a:p>
            <a:r>
              <a:rPr lang="en-US" sz="2800" b="1" dirty="0">
                <a:solidFill>
                  <a:schemeClr val="tx1">
                    <a:lumMod val="95000"/>
                  </a:schemeClr>
                </a:solidFill>
                <a:latin typeface="Arial"/>
              </a:rPr>
              <a:t>Club Website Content Tips</a:t>
            </a:r>
            <a:endParaRPr lang="en-US" dirty="0">
              <a:solidFill>
                <a:schemeClr val="tx1">
                  <a:lumMod val="95000"/>
                </a:schemeClr>
              </a:solidFil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621488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Arial"/>
            </a:endParaRPr>
          </a:p>
          <a:p>
            <a:r>
              <a:rPr lang="en-US" sz="2800" b="1">
                <a:solidFill>
                  <a:schemeClr val="tx1">
                    <a:lumMod val="95000"/>
                  </a:schemeClr>
                </a:solidFill>
                <a:latin typeface="Arial"/>
              </a:rPr>
              <a:t>Date: line</a:t>
            </a:r>
          </a:p>
          <a:p>
            <a:pPr marL="457200" indent="-457200">
              <a:buFont typeface="Arial" panose="020B0604020202020204" pitchFamily="34" charset="0"/>
              <a:buChar char="•"/>
            </a:pPr>
            <a:r>
              <a:rPr lang="en-US" sz="2800" b="1">
                <a:solidFill>
                  <a:schemeClr val="tx1">
                    <a:lumMod val="95000"/>
                  </a:schemeClr>
                </a:solidFill>
                <a:latin typeface="Arial"/>
              </a:rPr>
              <a:t>Receive an email you would normally get during normal business hours, but it was sent at 3 a.m.</a:t>
            </a:r>
          </a:p>
          <a:p>
            <a:pPr marL="457200" indent="-457200">
              <a:buFont typeface="Arial" panose="020B0604020202020204" pitchFamily="34" charset="0"/>
              <a:buChar char="•"/>
            </a:pPr>
            <a:endParaRPr lang="en-US" sz="2800" b="1">
              <a:solidFill>
                <a:schemeClr val="tx1">
                  <a:lumMod val="95000"/>
                </a:schemeClr>
              </a:solidFill>
              <a:latin typeface="Garamond" pitchFamily="18" charset="0"/>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4650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Arial"/>
            </a:endParaRPr>
          </a:p>
          <a:p>
            <a:r>
              <a:rPr lang="en-US" sz="2800" b="1">
                <a:solidFill>
                  <a:schemeClr val="tx1">
                    <a:lumMod val="95000"/>
                  </a:schemeClr>
                </a:solidFill>
                <a:latin typeface="Arial"/>
              </a:rPr>
              <a:t>Subject: line</a:t>
            </a:r>
          </a:p>
          <a:p>
            <a:pPr marL="457200" indent="-457200">
              <a:buFont typeface="Arial" panose="020B0604020202020204" pitchFamily="34" charset="0"/>
              <a:buChar char="•"/>
            </a:pPr>
            <a:r>
              <a:rPr lang="en-US" sz="2800" b="1">
                <a:solidFill>
                  <a:schemeClr val="tx1">
                    <a:lumMod val="95000"/>
                  </a:schemeClr>
                </a:solidFill>
                <a:latin typeface="Arial"/>
              </a:rPr>
              <a:t>The subject line of an email is not relevant or doesn't match the message content. </a:t>
            </a:r>
          </a:p>
          <a:p>
            <a:pPr marL="457200" indent="-457200">
              <a:buFont typeface="Arial" panose="020B0604020202020204" pitchFamily="34" charset="0"/>
              <a:buChar char="•"/>
            </a:pPr>
            <a:r>
              <a:rPr lang="en-US" sz="2800" b="1">
                <a:solidFill>
                  <a:schemeClr val="tx1">
                    <a:lumMod val="95000"/>
                  </a:schemeClr>
                </a:solidFill>
                <a:latin typeface="Arial"/>
              </a:rPr>
              <a:t>An email about something you never requested or a receipt for something you never purchased.</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425218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Arial"/>
            </a:endParaRPr>
          </a:p>
          <a:p>
            <a:r>
              <a:rPr lang="en-US" sz="2800" b="1">
                <a:solidFill>
                  <a:schemeClr val="tx1">
                    <a:lumMod val="95000"/>
                  </a:schemeClr>
                </a:solidFill>
                <a:latin typeface="Arial"/>
              </a:rPr>
              <a:t>Content of email</a:t>
            </a:r>
          </a:p>
          <a:p>
            <a:pPr marL="457200" indent="-457200">
              <a:buFont typeface="Arial" panose="020B0604020202020204" pitchFamily="34" charset="0"/>
              <a:buChar char="•"/>
            </a:pPr>
            <a:r>
              <a:rPr lang="en-US" sz="2800" b="1">
                <a:solidFill>
                  <a:schemeClr val="tx1">
                    <a:lumMod val="95000"/>
                  </a:schemeClr>
                </a:solidFill>
                <a:latin typeface="Arial"/>
              </a:rPr>
              <a:t>Sender is asking you to click on a link or open an attachment to avoid a negative consequence </a:t>
            </a:r>
          </a:p>
          <a:p>
            <a:pPr marL="457200" indent="-457200">
              <a:buFont typeface="Arial" panose="020B0604020202020204" pitchFamily="34" charset="0"/>
              <a:buChar char="•"/>
            </a:pPr>
            <a:r>
              <a:rPr lang="en-US" sz="2800" b="1">
                <a:solidFill>
                  <a:schemeClr val="tx1">
                    <a:lumMod val="95000"/>
                  </a:schemeClr>
                </a:solidFill>
                <a:latin typeface="Arial"/>
              </a:rPr>
              <a:t>You have an uncomfortable feeling, or it just seems odd or not logical. </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21089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Cyber Security</a:t>
            </a:r>
          </a:p>
        </p:txBody>
      </p:sp>
      <p:pic>
        <p:nvPicPr>
          <p:cNvPr id="4" name="Picture 3">
            <a:extLst>
              <a:ext uri="{FF2B5EF4-FFF2-40B4-BE49-F238E27FC236}">
                <a16:creationId xmlns:a16="http://schemas.microsoft.com/office/drawing/2014/main" id="{D6C53D95-7B38-43A7-AEF7-1FAEF51ACD56}"/>
              </a:ext>
            </a:extLst>
          </p:cNvPr>
          <p:cNvPicPr>
            <a:picLocks noChangeAspect="1"/>
          </p:cNvPicPr>
          <p:nvPr/>
        </p:nvPicPr>
        <p:blipFill>
          <a:blip r:embed="rId2"/>
          <a:stretch>
            <a:fillRect/>
          </a:stretch>
        </p:blipFill>
        <p:spPr>
          <a:xfrm>
            <a:off x="1143000" y="1352550"/>
            <a:ext cx="6858000" cy="3634330"/>
          </a:xfrm>
          <a:prstGeom prst="rect">
            <a:avLst/>
          </a:prstGeom>
        </p:spPr>
      </p:pic>
    </p:spTree>
    <p:extLst>
      <p:ext uri="{BB962C8B-B14F-4D97-AF65-F5344CB8AC3E}">
        <p14:creationId xmlns:p14="http://schemas.microsoft.com/office/powerpoint/2010/main" val="3949319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Arial"/>
            </a:endParaRPr>
          </a:p>
          <a:p>
            <a:endParaRPr lang="en-US" sz="2800" b="1">
              <a:solidFill>
                <a:schemeClr val="tx1">
                  <a:lumMod val="95000"/>
                </a:schemeClr>
              </a:solidFill>
              <a:latin typeface="Arial"/>
            </a:endParaRPr>
          </a:p>
          <a:p>
            <a:r>
              <a:rPr lang="en-US" sz="2800" b="1">
                <a:solidFill>
                  <a:schemeClr val="tx1">
                    <a:lumMod val="95000"/>
                  </a:schemeClr>
                </a:solidFill>
                <a:latin typeface="Arial"/>
              </a:rPr>
              <a:t>The email is deliberately trying to get an emotional response from you.</a:t>
            </a:r>
          </a:p>
          <a:p>
            <a:endParaRPr lang="en-US" sz="2800" b="1">
              <a:solidFill>
                <a:schemeClr val="tx1">
                  <a:lumMod val="95000"/>
                </a:schemeClr>
              </a:solidFill>
              <a:latin typeface="Arial"/>
            </a:endParaRPr>
          </a:p>
          <a:p>
            <a:pPr algn="ctr"/>
            <a:r>
              <a:rPr lang="en-US" sz="2800" b="1">
                <a:solidFill>
                  <a:schemeClr val="tx1">
                    <a:lumMod val="95000"/>
                  </a:schemeClr>
                </a:solidFill>
                <a:latin typeface="Arial"/>
              </a:rPr>
              <a:t>Good or Bad</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66417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Arial"/>
            </a:endParaRPr>
          </a:p>
          <a:p>
            <a:r>
              <a:rPr lang="en-US" sz="2800" b="1">
                <a:solidFill>
                  <a:schemeClr val="tx1">
                    <a:lumMod val="95000"/>
                  </a:schemeClr>
                </a:solidFill>
                <a:latin typeface="Arial"/>
              </a:rPr>
              <a:t>Hyperlinks (links)</a:t>
            </a:r>
          </a:p>
          <a:p>
            <a:pPr marL="457200" indent="-457200">
              <a:buFont typeface="Arial" panose="020B0604020202020204" pitchFamily="34" charset="0"/>
              <a:buChar char="•"/>
            </a:pPr>
            <a:r>
              <a:rPr lang="en-US" sz="2800" b="1">
                <a:solidFill>
                  <a:schemeClr val="tx1">
                    <a:lumMod val="95000"/>
                  </a:schemeClr>
                </a:solidFill>
                <a:latin typeface="Arial"/>
              </a:rPr>
              <a:t>Look for misspellings </a:t>
            </a:r>
          </a:p>
          <a:p>
            <a:pPr marL="457200" indent="-457200">
              <a:buFont typeface="Arial" panose="020B0604020202020204" pitchFamily="34" charset="0"/>
              <a:buChar char="•"/>
            </a:pPr>
            <a:r>
              <a:rPr lang="en-US" sz="2800" b="1">
                <a:solidFill>
                  <a:schemeClr val="tx1">
                    <a:lumMod val="95000"/>
                  </a:schemeClr>
                </a:solidFill>
                <a:latin typeface="Arial"/>
              </a:rPr>
              <a:t>Email contains hyperlinks asking you to take an action </a:t>
            </a:r>
          </a:p>
          <a:p>
            <a:pPr marL="457200" indent="-457200">
              <a:buFont typeface="Arial" panose="020B0604020202020204" pitchFamily="34" charset="0"/>
              <a:buChar char="•"/>
            </a:pPr>
            <a:r>
              <a:rPr lang="en-US" sz="2800" b="1">
                <a:solidFill>
                  <a:schemeClr val="tx1">
                    <a:lumMod val="95000"/>
                  </a:schemeClr>
                </a:solidFill>
                <a:latin typeface="Arial"/>
              </a:rPr>
              <a:t>Text, images and buttons can contain malicious hyperlinks</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19075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Cyber Security</a:t>
            </a:r>
          </a:p>
        </p:txBody>
      </p:sp>
      <p:pic>
        <p:nvPicPr>
          <p:cNvPr id="4" name="Picture 3">
            <a:extLst>
              <a:ext uri="{FF2B5EF4-FFF2-40B4-BE49-F238E27FC236}">
                <a16:creationId xmlns:a16="http://schemas.microsoft.com/office/drawing/2014/main" id="{CA959790-EB6F-4588-9786-FF28FFFD4AFA}"/>
              </a:ext>
            </a:extLst>
          </p:cNvPr>
          <p:cNvPicPr>
            <a:picLocks noChangeAspect="1"/>
          </p:cNvPicPr>
          <p:nvPr/>
        </p:nvPicPr>
        <p:blipFill>
          <a:blip r:embed="rId2"/>
          <a:stretch>
            <a:fillRect/>
          </a:stretch>
        </p:blipFill>
        <p:spPr>
          <a:xfrm>
            <a:off x="1143000" y="1352550"/>
            <a:ext cx="6858000" cy="3634330"/>
          </a:xfrm>
          <a:prstGeom prst="rect">
            <a:avLst/>
          </a:prstGeom>
        </p:spPr>
      </p:pic>
    </p:spTree>
    <p:extLst>
      <p:ext uri="{BB962C8B-B14F-4D97-AF65-F5344CB8AC3E}">
        <p14:creationId xmlns:p14="http://schemas.microsoft.com/office/powerpoint/2010/main" val="4132902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Cyber Security</a:t>
            </a:r>
          </a:p>
        </p:txBody>
      </p:sp>
      <p:pic>
        <p:nvPicPr>
          <p:cNvPr id="2" name="Picture 1">
            <a:extLst>
              <a:ext uri="{FF2B5EF4-FFF2-40B4-BE49-F238E27FC236}">
                <a16:creationId xmlns:a16="http://schemas.microsoft.com/office/drawing/2014/main" id="{ADAFD5AF-60A2-417A-9B09-0D40F953A757}"/>
              </a:ext>
            </a:extLst>
          </p:cNvPr>
          <p:cNvPicPr>
            <a:picLocks noChangeAspect="1"/>
          </p:cNvPicPr>
          <p:nvPr/>
        </p:nvPicPr>
        <p:blipFill>
          <a:blip r:embed="rId2"/>
          <a:stretch>
            <a:fillRect/>
          </a:stretch>
        </p:blipFill>
        <p:spPr>
          <a:xfrm>
            <a:off x="1143000" y="1352550"/>
            <a:ext cx="6858000" cy="3634330"/>
          </a:xfrm>
          <a:prstGeom prst="rect">
            <a:avLst/>
          </a:prstGeom>
        </p:spPr>
      </p:pic>
    </p:spTree>
    <p:extLst>
      <p:ext uri="{BB962C8B-B14F-4D97-AF65-F5344CB8AC3E}">
        <p14:creationId xmlns:p14="http://schemas.microsoft.com/office/powerpoint/2010/main" val="187664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Cyber Security</a:t>
            </a:r>
          </a:p>
        </p:txBody>
      </p:sp>
      <p:pic>
        <p:nvPicPr>
          <p:cNvPr id="4" name="Picture 3">
            <a:extLst>
              <a:ext uri="{FF2B5EF4-FFF2-40B4-BE49-F238E27FC236}">
                <a16:creationId xmlns:a16="http://schemas.microsoft.com/office/drawing/2014/main" id="{E23B2380-9C5D-4F65-9BEF-C2F4DA448330}"/>
              </a:ext>
            </a:extLst>
          </p:cNvPr>
          <p:cNvPicPr>
            <a:picLocks noChangeAspect="1"/>
          </p:cNvPicPr>
          <p:nvPr/>
        </p:nvPicPr>
        <p:blipFill>
          <a:blip r:embed="rId2"/>
          <a:stretch>
            <a:fillRect/>
          </a:stretch>
        </p:blipFill>
        <p:spPr>
          <a:xfrm>
            <a:off x="2033771" y="920353"/>
            <a:ext cx="5076457" cy="3951093"/>
          </a:xfrm>
          <a:prstGeom prst="rect">
            <a:avLst/>
          </a:prstGeom>
        </p:spPr>
      </p:pic>
    </p:spTree>
    <p:extLst>
      <p:ext uri="{BB962C8B-B14F-4D97-AF65-F5344CB8AC3E}">
        <p14:creationId xmlns:p14="http://schemas.microsoft.com/office/powerpoint/2010/main" val="1951073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endParaRPr>
          </a:p>
          <a:p>
            <a:r>
              <a:rPr lang="en-US" sz="2800" b="1" i="1">
                <a:solidFill>
                  <a:schemeClr val="tx1">
                    <a:lumMod val="95000"/>
                  </a:schemeClr>
                </a:solidFill>
                <a:latin typeface="Arial"/>
              </a:rPr>
              <a:t>OH NO!</a:t>
            </a:r>
          </a:p>
          <a:p>
            <a:r>
              <a:rPr lang="en-US" sz="2800" b="1" i="1">
                <a:solidFill>
                  <a:schemeClr val="tx1">
                    <a:lumMod val="95000"/>
                  </a:schemeClr>
                </a:solidFill>
                <a:latin typeface="Arial"/>
              </a:rPr>
              <a:t>My Social Security profile has been record has been hacked!!!</a:t>
            </a:r>
          </a:p>
          <a:p>
            <a:endParaRPr lang="en-US" sz="2800" b="1" i="1">
              <a:solidFill>
                <a:schemeClr val="tx1">
                  <a:lumMod val="95000"/>
                </a:schemeClr>
              </a:solidFill>
              <a:latin typeface="Arial"/>
            </a:endParaRPr>
          </a:p>
          <a:p>
            <a:r>
              <a:rPr lang="en-US" sz="2800" b="1" i="1">
                <a:solidFill>
                  <a:schemeClr val="tx1">
                    <a:lumMod val="95000"/>
                  </a:schemeClr>
                </a:solidFill>
                <a:latin typeface="Arial"/>
              </a:rPr>
              <a:t>I have to CLICK the link and FIX it!</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71946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119468" y="2411362"/>
            <a:ext cx="4806744" cy="966519"/>
          </a:xfrm>
        </p:spPr>
        <p:txBody>
          <a:bodyPr>
            <a:normAutofit fontScale="62500" lnSpcReduction="20000"/>
          </a:bodyPr>
          <a:lstStyle/>
          <a:p>
            <a:r>
              <a:rPr lang="en-US" sz="2800" b="1" dirty="0">
                <a:solidFill>
                  <a:schemeClr val="tx1">
                    <a:lumMod val="95000"/>
                  </a:schemeClr>
                </a:solidFill>
                <a:latin typeface="Arial"/>
              </a:rPr>
              <a:t>If you publish personal information on your website – hackers will probably find it and use it to launch an attack!</a:t>
            </a:r>
            <a:endParaRPr lang="en-US" dirty="0">
              <a:solidFill>
                <a:schemeClr val="tx1">
                  <a:lumMod val="95000"/>
                </a:schemeClr>
              </a:solidFil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439872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43372" y="1544895"/>
            <a:ext cx="4862419" cy="2979822"/>
          </a:xfrm>
        </p:spPr>
        <p:txBody>
          <a:bodyPr>
            <a:normAutofit/>
          </a:bodyPr>
          <a:lstStyle/>
          <a:p>
            <a:endParaRPr lang="en-US" sz="2800" b="1">
              <a:solidFill>
                <a:schemeClr val="tx1">
                  <a:lumMod val="95000"/>
                </a:schemeClr>
              </a:solidFill>
            </a:endParaRPr>
          </a:p>
          <a:p>
            <a:pPr algn="ctr"/>
            <a:r>
              <a:rPr lang="en-US" sz="4400" b="1" dirty="0">
                <a:solidFill>
                  <a:schemeClr val="tx1">
                    <a:lumMod val="95000"/>
                  </a:schemeClr>
                </a:solidFill>
                <a:latin typeface="Arial"/>
                <a:cs typeface="Arial"/>
              </a:rPr>
              <a:t>Phishing Voicemail Message</a:t>
            </a:r>
          </a:p>
        </p:txBody>
      </p:sp>
      <p:sp>
        <p:nvSpPr>
          <p:cNvPr id="5" name="Title 4"/>
          <p:cNvSpPr>
            <a:spLocks noGrp="1"/>
          </p:cNvSpPr>
          <p:nvPr>
            <p:ph type="title"/>
          </p:nvPr>
        </p:nvSpPr>
        <p:spPr/>
        <p:txBody>
          <a:bodyPr>
            <a:normAutofit fontScale="90000"/>
          </a:bodyPr>
          <a:lstStyle/>
          <a:p>
            <a:r>
              <a:rPr lang="en-US"/>
              <a:t>Cyber Security</a:t>
            </a:r>
          </a:p>
        </p:txBody>
      </p:sp>
      <p:pic>
        <p:nvPicPr>
          <p:cNvPr id="2" name="Picture 2" descr="A screenshot of a cell phone&#10;&#10;Description generated with very high confidence">
            <a:extLst>
              <a:ext uri="{FF2B5EF4-FFF2-40B4-BE49-F238E27FC236}">
                <a16:creationId xmlns:a16="http://schemas.microsoft.com/office/drawing/2014/main" id="{C9EC5118-5A8A-4A7F-9B0F-47B91EEA14E0}"/>
              </a:ext>
            </a:extLst>
          </p:cNvPr>
          <p:cNvPicPr>
            <a:picLocks noChangeAspect="1"/>
          </p:cNvPicPr>
          <p:nvPr/>
        </p:nvPicPr>
        <p:blipFill>
          <a:blip r:embed="rId2"/>
          <a:stretch>
            <a:fillRect/>
          </a:stretch>
        </p:blipFill>
        <p:spPr>
          <a:xfrm>
            <a:off x="5341799" y="11984"/>
            <a:ext cx="2866482" cy="5119532"/>
          </a:xfrm>
          <a:prstGeom prst="rect">
            <a:avLst/>
          </a:prstGeom>
        </p:spPr>
      </p:pic>
    </p:spTree>
    <p:extLst>
      <p:ext uri="{BB962C8B-B14F-4D97-AF65-F5344CB8AC3E}">
        <p14:creationId xmlns:p14="http://schemas.microsoft.com/office/powerpoint/2010/main" val="398173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07896" y="1314451"/>
            <a:ext cx="8278904" cy="3280172"/>
          </a:xfrm>
        </p:spPr>
        <p:txBody>
          <a:bodyPr>
            <a:normAutofit/>
          </a:bodyPr>
          <a:lstStyle/>
          <a:p>
            <a:endParaRPr lang="en-US" sz="2800" b="1">
              <a:solidFill>
                <a:schemeClr val="tx1">
                  <a:lumMod val="95000"/>
                </a:schemeClr>
              </a:solidFill>
            </a:endParaRPr>
          </a:p>
          <a:p>
            <a:pPr algn="ctr"/>
            <a:endParaRPr lang="en-US" sz="4400" b="1">
              <a:solidFill>
                <a:schemeClr val="tx1">
                  <a:lumMod val="95000"/>
                </a:schemeClr>
              </a:solidFill>
              <a:latin typeface="Arial" panose="020B0604020202020204" pitchFamily="34" charset="0"/>
              <a:cs typeface="Arial" panose="020B0604020202020204" pitchFamily="34" charset="0"/>
            </a:endParaRPr>
          </a:p>
          <a:p>
            <a:pPr algn="ctr"/>
            <a:r>
              <a:rPr lang="en-US" sz="4400" b="1">
                <a:solidFill>
                  <a:schemeClr val="tx1">
                    <a:lumMod val="95000"/>
                  </a:schemeClr>
                </a:solidFill>
                <a:latin typeface="Arial" panose="020B0604020202020204" pitchFamily="34" charset="0"/>
                <a:cs typeface="Arial" panose="020B0604020202020204" pitchFamily="34" charset="0"/>
              </a:rPr>
              <a:t>STOP</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36820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38335" y="1325968"/>
            <a:ext cx="8258734" cy="2697009"/>
          </a:xfrm>
        </p:spPr>
        <p:txBody>
          <a:bodyPr>
            <a:normAutofit/>
          </a:bodyPr>
          <a:lstStyle/>
          <a:p>
            <a:endParaRPr lang="en-US" sz="2800" b="1">
              <a:solidFill>
                <a:schemeClr val="tx1">
                  <a:lumMod val="95000"/>
                </a:schemeClr>
              </a:solidFill>
            </a:endParaRPr>
          </a:p>
          <a:p>
            <a:pPr algn="ctr"/>
            <a:endParaRPr lang="en-US" sz="4400" b="1">
              <a:solidFill>
                <a:schemeClr val="tx1">
                  <a:lumMod val="95000"/>
                </a:schemeClr>
              </a:solidFill>
              <a:latin typeface="Arial" panose="020B0604020202020204" pitchFamily="34" charset="0"/>
              <a:cs typeface="Arial" panose="020B0604020202020204" pitchFamily="34" charset="0"/>
            </a:endParaRPr>
          </a:p>
          <a:p>
            <a:pPr algn="ctr"/>
            <a:r>
              <a:rPr lang="en-US" sz="4400" b="1">
                <a:solidFill>
                  <a:schemeClr val="accent5">
                    <a:lumMod val="20000"/>
                    <a:lumOff val="80000"/>
                  </a:schemeClr>
                </a:solidFill>
                <a:latin typeface="Arial"/>
                <a:cs typeface="Arial"/>
              </a:rPr>
              <a:t>BREATHE</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0427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48237" y="1314451"/>
            <a:ext cx="8238563" cy="3280172"/>
          </a:xfrm>
        </p:spPr>
        <p:txBody>
          <a:bodyPr>
            <a:normAutofit/>
          </a:bodyPr>
          <a:lstStyle/>
          <a:p>
            <a:endParaRPr lang="en-US" sz="2800" b="1">
              <a:solidFill>
                <a:schemeClr val="tx1">
                  <a:lumMod val="95000"/>
                </a:schemeClr>
              </a:solidFill>
            </a:endParaRPr>
          </a:p>
          <a:p>
            <a:pPr algn="ctr"/>
            <a:endParaRPr lang="en-US" sz="4400" b="1">
              <a:solidFill>
                <a:schemeClr val="tx1">
                  <a:lumMod val="95000"/>
                </a:schemeClr>
              </a:solidFill>
              <a:latin typeface="Arial" panose="020B0604020202020204" pitchFamily="34" charset="0"/>
              <a:cs typeface="Arial" panose="020B0604020202020204" pitchFamily="34" charset="0"/>
            </a:endParaRPr>
          </a:p>
          <a:p>
            <a:pPr algn="ctr"/>
            <a:r>
              <a:rPr lang="en-US" sz="4400" b="1">
                <a:solidFill>
                  <a:srgbClr val="92D050"/>
                </a:solidFill>
                <a:latin typeface="Arial"/>
                <a:cs typeface="Arial"/>
              </a:rPr>
              <a:t>THINK</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72017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Cyber Security</a:t>
            </a:r>
          </a:p>
        </p:txBody>
      </p:sp>
      <p:pic>
        <p:nvPicPr>
          <p:cNvPr id="4" name="Picture 3">
            <a:extLst>
              <a:ext uri="{FF2B5EF4-FFF2-40B4-BE49-F238E27FC236}">
                <a16:creationId xmlns:a16="http://schemas.microsoft.com/office/drawing/2014/main" id="{E23B2380-9C5D-4F65-9BEF-C2F4DA448330}"/>
              </a:ext>
            </a:extLst>
          </p:cNvPr>
          <p:cNvPicPr>
            <a:picLocks noChangeAspect="1"/>
          </p:cNvPicPr>
          <p:nvPr/>
        </p:nvPicPr>
        <p:blipFill>
          <a:blip r:embed="rId2"/>
          <a:stretch>
            <a:fillRect/>
          </a:stretch>
        </p:blipFill>
        <p:spPr>
          <a:xfrm>
            <a:off x="2033771" y="920353"/>
            <a:ext cx="5076457" cy="3951093"/>
          </a:xfrm>
          <a:prstGeom prst="rect">
            <a:avLst/>
          </a:prstGeom>
        </p:spPr>
      </p:pic>
    </p:spTree>
    <p:extLst>
      <p:ext uri="{BB962C8B-B14F-4D97-AF65-F5344CB8AC3E}">
        <p14:creationId xmlns:p14="http://schemas.microsoft.com/office/powerpoint/2010/main" val="749103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Cyber Security</a:t>
            </a:r>
          </a:p>
        </p:txBody>
      </p:sp>
      <p:pic>
        <p:nvPicPr>
          <p:cNvPr id="2" name="Picture 1">
            <a:extLst>
              <a:ext uri="{FF2B5EF4-FFF2-40B4-BE49-F238E27FC236}">
                <a16:creationId xmlns:a16="http://schemas.microsoft.com/office/drawing/2014/main" id="{3C9DFFE7-C86E-4276-A31F-61A7666CB35C}"/>
              </a:ext>
            </a:extLst>
          </p:cNvPr>
          <p:cNvPicPr>
            <a:picLocks noChangeAspect="1"/>
          </p:cNvPicPr>
          <p:nvPr/>
        </p:nvPicPr>
        <p:blipFill>
          <a:blip r:embed="rId2"/>
          <a:stretch>
            <a:fillRect/>
          </a:stretch>
        </p:blipFill>
        <p:spPr>
          <a:xfrm>
            <a:off x="2033771" y="942285"/>
            <a:ext cx="5076457" cy="3951093"/>
          </a:xfrm>
          <a:prstGeom prst="rect">
            <a:avLst/>
          </a:prstGeom>
        </p:spPr>
      </p:pic>
    </p:spTree>
    <p:extLst>
      <p:ext uri="{BB962C8B-B14F-4D97-AF65-F5344CB8AC3E}">
        <p14:creationId xmlns:p14="http://schemas.microsoft.com/office/powerpoint/2010/main" val="90219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Cyber Security</a:t>
            </a:r>
          </a:p>
        </p:txBody>
      </p:sp>
      <p:pic>
        <p:nvPicPr>
          <p:cNvPr id="3" name="Picture 2">
            <a:extLst>
              <a:ext uri="{FF2B5EF4-FFF2-40B4-BE49-F238E27FC236}">
                <a16:creationId xmlns:a16="http://schemas.microsoft.com/office/drawing/2014/main" id="{5A57CCD7-CC9E-4760-B4EE-A1A0667520F1}"/>
              </a:ext>
            </a:extLst>
          </p:cNvPr>
          <p:cNvPicPr>
            <a:picLocks noChangeAspect="1"/>
          </p:cNvPicPr>
          <p:nvPr/>
        </p:nvPicPr>
        <p:blipFill>
          <a:blip r:embed="rId2"/>
          <a:stretch>
            <a:fillRect/>
          </a:stretch>
        </p:blipFill>
        <p:spPr>
          <a:xfrm>
            <a:off x="2039695" y="920353"/>
            <a:ext cx="5064610" cy="3941873"/>
          </a:xfrm>
          <a:prstGeom prst="rect">
            <a:avLst/>
          </a:prstGeom>
        </p:spPr>
      </p:pic>
    </p:spTree>
    <p:extLst>
      <p:ext uri="{BB962C8B-B14F-4D97-AF65-F5344CB8AC3E}">
        <p14:creationId xmlns:p14="http://schemas.microsoft.com/office/powerpoint/2010/main" val="317976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Arial"/>
            </a:endParaRPr>
          </a:p>
          <a:p>
            <a:pPr marL="457200" indent="-457200">
              <a:buFont typeface="Arial" panose="020B0604020202020204" pitchFamily="34" charset="0"/>
              <a:buChar char="•"/>
            </a:pPr>
            <a:r>
              <a:rPr lang="en-US" sz="2800" b="1">
                <a:solidFill>
                  <a:schemeClr val="tx1">
                    <a:lumMod val="95000"/>
                  </a:schemeClr>
                </a:solidFill>
                <a:latin typeface="Arial"/>
              </a:rPr>
              <a:t>ALWAYS hover over any links (text, images and buttons). </a:t>
            </a:r>
            <a:br>
              <a:rPr lang="en-US" sz="2800" b="1">
                <a:solidFill>
                  <a:schemeClr val="tx1">
                    <a:lumMod val="95000"/>
                  </a:schemeClr>
                </a:solidFill>
                <a:latin typeface="Arial"/>
              </a:rPr>
            </a:br>
            <a:r>
              <a:rPr lang="en-US" sz="2800" b="1">
                <a:solidFill>
                  <a:schemeClr val="tx1">
                    <a:lumMod val="95000"/>
                  </a:schemeClr>
                </a:solidFill>
                <a:latin typeface="Arial"/>
              </a:rPr>
              <a:t>Is the address correct? </a:t>
            </a:r>
          </a:p>
          <a:p>
            <a:pPr marL="457200" indent="-457200">
              <a:buFont typeface="Arial" panose="020B0604020202020204" pitchFamily="34" charset="0"/>
              <a:buChar char="•"/>
            </a:pPr>
            <a:r>
              <a:rPr lang="en-US" sz="2800" b="1">
                <a:solidFill>
                  <a:schemeClr val="tx1">
                    <a:lumMod val="95000"/>
                  </a:schemeClr>
                </a:solidFill>
                <a:latin typeface="Arial"/>
              </a:rPr>
              <a:t>Somewhere on your screen, you will see the URL of the link.</a:t>
            </a:r>
          </a:p>
          <a:p>
            <a:pPr marL="457200" indent="-457200">
              <a:buFont typeface="Arial" panose="020B0604020202020204" pitchFamily="34" charset="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3392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US" sz="2800" b="1">
                <a:solidFill>
                  <a:schemeClr val="tx1">
                    <a:lumMod val="95000"/>
                  </a:schemeClr>
                </a:solidFill>
              </a:rPr>
              <a:t>RED FLAGS – What to look for</a:t>
            </a:r>
          </a:p>
          <a:p>
            <a:endParaRPr lang="en-US" sz="2800" b="1">
              <a:solidFill>
                <a:schemeClr val="tx1">
                  <a:lumMod val="95000"/>
                </a:schemeClr>
              </a:solidFill>
              <a:latin typeface="Garamond" pitchFamily="18" charset="0"/>
            </a:endParaRPr>
          </a:p>
          <a:p>
            <a:pPr marL="457200" indent="-457200">
              <a:buFont typeface="Arial" panose="020B0604020202020204" pitchFamily="34" charset="0"/>
              <a:buChar char="•"/>
            </a:pPr>
            <a:r>
              <a:rPr lang="en-US" sz="2800" b="1">
                <a:solidFill>
                  <a:schemeClr val="tx1">
                    <a:lumMod val="95000"/>
                  </a:schemeClr>
                </a:solidFill>
              </a:rPr>
              <a:t>Hover over the link. Is the address correct? </a:t>
            </a:r>
          </a:p>
          <a:p>
            <a:pPr marL="457200" indent="-457200">
              <a:buFont typeface="Arial" panose="020B0604020202020204" pitchFamily="34" charset="0"/>
              <a:buChar char="•"/>
            </a:pPr>
            <a:endParaRPr lang="en-US" sz="2800" b="1">
              <a:solidFill>
                <a:schemeClr val="tx1">
                  <a:lumMod val="95000"/>
                </a:schemeClr>
              </a:solidFill>
            </a:endParaRPr>
          </a:p>
          <a:p>
            <a:r>
              <a:rPr lang="en-US" sz="2800" b="1">
                <a:solidFill>
                  <a:schemeClr val="tx1">
                    <a:lumMod val="95000"/>
                  </a:schemeClr>
                </a:solidFill>
              </a:rPr>
              <a:t>https://online.jimmyjohns.com/grouporders/2ae1b17d-01d7-4843-9702-6f8118b6c12c/status/</a:t>
            </a:r>
          </a:p>
        </p:txBody>
      </p:sp>
      <p:sp>
        <p:nvSpPr>
          <p:cNvPr id="5" name="Title 4"/>
          <p:cNvSpPr>
            <a:spLocks noGrp="1"/>
          </p:cNvSpPr>
          <p:nvPr>
            <p:ph type="title"/>
          </p:nvPr>
        </p:nvSpPr>
        <p:spPr/>
        <p:txBody>
          <a:bodyPr>
            <a:normAutofit fontScale="90000"/>
          </a:bodyPr>
          <a:lstStyle/>
          <a:p>
            <a:r>
              <a:rPr lang="en-US"/>
              <a:t>Cyber Security</a:t>
            </a:r>
          </a:p>
        </p:txBody>
      </p:sp>
      <p:pic>
        <p:nvPicPr>
          <p:cNvPr id="2" name="Picture 1">
            <a:extLst>
              <a:ext uri="{FF2B5EF4-FFF2-40B4-BE49-F238E27FC236}">
                <a16:creationId xmlns:a16="http://schemas.microsoft.com/office/drawing/2014/main" id="{BEBE9626-15E5-4FB9-9B43-F3B05F4B2C96}"/>
              </a:ext>
            </a:extLst>
          </p:cNvPr>
          <p:cNvPicPr>
            <a:picLocks noChangeAspect="1"/>
          </p:cNvPicPr>
          <p:nvPr/>
        </p:nvPicPr>
        <p:blipFill>
          <a:blip r:embed="rId2"/>
          <a:stretch>
            <a:fillRect/>
          </a:stretch>
        </p:blipFill>
        <p:spPr>
          <a:xfrm>
            <a:off x="0" y="48185"/>
            <a:ext cx="9144000" cy="5047129"/>
          </a:xfrm>
          <a:prstGeom prst="rect">
            <a:avLst/>
          </a:prstGeom>
        </p:spPr>
      </p:pic>
    </p:spTree>
    <p:extLst>
      <p:ext uri="{BB962C8B-B14F-4D97-AF65-F5344CB8AC3E}">
        <p14:creationId xmlns:p14="http://schemas.microsoft.com/office/powerpoint/2010/main" val="3356483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Arial"/>
            </a:endParaRPr>
          </a:p>
          <a:p>
            <a:pPr marL="457200" indent="-457200">
              <a:buFont typeface="Arial" panose="020B0604020202020204" pitchFamily="34" charset="0"/>
              <a:buChar char="•"/>
            </a:pPr>
            <a:endParaRPr lang="en-US" sz="2800" b="1">
              <a:solidFill>
                <a:schemeClr val="tx1">
                  <a:lumMod val="95000"/>
                </a:schemeClr>
              </a:solidFill>
              <a:latin typeface="Arial"/>
            </a:endParaRPr>
          </a:p>
          <a:p>
            <a:r>
              <a:rPr lang="en-US" sz="2800" b="1">
                <a:solidFill>
                  <a:schemeClr val="tx1">
                    <a:lumMod val="95000"/>
                  </a:schemeClr>
                </a:solidFill>
                <a:latin typeface="Arial"/>
              </a:rPr>
              <a:t>https://online.jimmyjohns.com/grouporders/2ae1b17d-01d7-4843-9702-6f8118b6c12c/status/</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35216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8096" y="1775338"/>
            <a:ext cx="8622887" cy="2699454"/>
          </a:xfrm>
        </p:spPr>
        <p:txBody>
          <a:bodyPr>
            <a:normAutofit fontScale="77500" lnSpcReduction="20000"/>
          </a:bodyPr>
          <a:lstStyle/>
          <a:p>
            <a:pPr marL="457200" indent="-457200">
              <a:buChar char="•"/>
            </a:pPr>
            <a:r>
              <a:rPr lang="en-US" sz="2800" b="1" dirty="0">
                <a:solidFill>
                  <a:schemeClr val="tx1">
                    <a:lumMod val="95000"/>
                  </a:schemeClr>
                </a:solidFill>
                <a:latin typeface="Arial"/>
              </a:rPr>
              <a:t>Never place personal information including email addresses, rosters, officer lists or district directories on your website</a:t>
            </a:r>
          </a:p>
          <a:p>
            <a:pPr marL="457200" indent="-457200">
              <a:buChar char="•"/>
            </a:pPr>
            <a:r>
              <a:rPr lang="en-US" sz="2800" b="1" dirty="0">
                <a:solidFill>
                  <a:schemeClr val="tx1">
                    <a:lumMod val="95000"/>
                  </a:schemeClr>
                </a:solidFill>
                <a:latin typeface="Arial"/>
              </a:rPr>
              <a:t>Never upload (PDF, Excel, Word, etc.) personal member information on your website</a:t>
            </a:r>
          </a:p>
          <a:p>
            <a:pPr marL="457200" indent="-457200">
              <a:buChar char="•"/>
            </a:pPr>
            <a:r>
              <a:rPr lang="en-US" sz="2800" b="1" dirty="0">
                <a:solidFill>
                  <a:schemeClr val="tx1">
                    <a:lumMod val="95000"/>
                  </a:schemeClr>
                </a:solidFill>
                <a:latin typeface="Arial"/>
              </a:rPr>
              <a:t>Use contact forms instead of email addresses on your website</a:t>
            </a:r>
          </a:p>
          <a:p>
            <a:pPr marL="457200" indent="-457200">
              <a:buChar char="•"/>
            </a:pPr>
            <a:r>
              <a:rPr lang="en-US" sz="2800" b="1" dirty="0">
                <a:solidFill>
                  <a:schemeClr val="tx1">
                    <a:lumMod val="95000"/>
                  </a:schemeClr>
                </a:solidFill>
                <a:latin typeface="Arial"/>
              </a:rPr>
              <a:t>Same rules apply to all social media pages like Facebook</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487116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Arial"/>
            </a:endParaRPr>
          </a:p>
          <a:p>
            <a:pPr marL="457200" indent="-457200">
              <a:buFont typeface="Arial" panose="020B0604020202020204" pitchFamily="34" charset="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pic>
        <p:nvPicPr>
          <p:cNvPr id="3" name="Picture 3" descr="A screenshot of a cell phone&#10;&#10;Description generated with very high confidence">
            <a:extLst>
              <a:ext uri="{FF2B5EF4-FFF2-40B4-BE49-F238E27FC236}">
                <a16:creationId xmlns:a16="http://schemas.microsoft.com/office/drawing/2014/main" id="{A9D48A81-991C-4A5B-9812-C65036645321}"/>
              </a:ext>
            </a:extLst>
          </p:cNvPr>
          <p:cNvPicPr>
            <a:picLocks noChangeAspect="1"/>
          </p:cNvPicPr>
          <p:nvPr/>
        </p:nvPicPr>
        <p:blipFill>
          <a:blip r:embed="rId2"/>
          <a:stretch>
            <a:fillRect/>
          </a:stretch>
        </p:blipFill>
        <p:spPr>
          <a:xfrm>
            <a:off x="2486025" y="1983423"/>
            <a:ext cx="4854575" cy="1938655"/>
          </a:xfrm>
          <a:prstGeom prst="rect">
            <a:avLst/>
          </a:prstGeom>
        </p:spPr>
      </p:pic>
    </p:spTree>
    <p:extLst>
      <p:ext uri="{BB962C8B-B14F-4D97-AF65-F5344CB8AC3E}">
        <p14:creationId xmlns:p14="http://schemas.microsoft.com/office/powerpoint/2010/main" val="124134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Arial"/>
            </a:endParaRPr>
          </a:p>
          <a:p>
            <a:pPr marL="457200" indent="-457200">
              <a:buFont typeface="Arial" panose="020B0604020202020204" pitchFamily="34" charset="0"/>
              <a:buChar char="•"/>
            </a:pPr>
            <a:endParaRPr lang="en-US" sz="2800" b="1">
              <a:solidFill>
                <a:schemeClr val="tx1">
                  <a:lumMod val="95000"/>
                </a:schemeClr>
              </a:solidFill>
              <a:latin typeface="Arial"/>
            </a:endParaRPr>
          </a:p>
          <a:p>
            <a:r>
              <a:rPr lang="en-US" sz="2800" b="1">
                <a:solidFill>
                  <a:schemeClr val="tx1">
                    <a:lumMod val="95000"/>
                  </a:schemeClr>
                </a:solidFill>
                <a:latin typeface="Arial"/>
              </a:rPr>
              <a:t>https://online.jimmyjohns.com/grouporders/2ae1b17d-01d7-4843-9702-6f8118b6c12c/status/</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76925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US" sz="2800" b="1">
                <a:solidFill>
                  <a:srgbClr val="FF0000"/>
                </a:solidFill>
                <a:latin typeface="Arial"/>
              </a:rPr>
              <a:t>RED FLAGS</a:t>
            </a:r>
            <a:r>
              <a:rPr lang="en-US" sz="2800" b="1">
                <a:solidFill>
                  <a:schemeClr val="tx1">
                    <a:lumMod val="95000"/>
                  </a:schemeClr>
                </a:solidFill>
                <a:latin typeface="Arial"/>
              </a:rPr>
              <a:t> – spoofing links</a:t>
            </a:r>
          </a:p>
          <a:p>
            <a:endParaRPr lang="en-US" sz="2800" b="1">
              <a:solidFill>
                <a:schemeClr val="tx1">
                  <a:lumMod val="95000"/>
                </a:schemeClr>
              </a:solidFill>
              <a:latin typeface="Arial"/>
            </a:endParaRPr>
          </a:p>
          <a:p>
            <a:pPr marL="457200" indent="-457200">
              <a:buFont typeface="Arial" panose="020B0604020202020204" pitchFamily="34" charset="0"/>
              <a:buChar char="•"/>
            </a:pPr>
            <a:r>
              <a:rPr lang="en-US" sz="2800" b="1">
                <a:solidFill>
                  <a:schemeClr val="tx1">
                    <a:lumMod val="95000"/>
                  </a:schemeClr>
                </a:solidFill>
                <a:latin typeface="Arial"/>
              </a:rPr>
              <a:t>http://actionelectronics.onmicrosoft.com</a:t>
            </a:r>
          </a:p>
          <a:p>
            <a:pPr marL="457200" indent="-457200">
              <a:buFont typeface="Arial" panose="020B0604020202020204" pitchFamily="34" charset="0"/>
              <a:buChar char="•"/>
            </a:pPr>
            <a:r>
              <a:rPr lang="en-US" sz="2800" b="1">
                <a:solidFill>
                  <a:schemeClr val="tx1">
                    <a:lumMod val="95000"/>
                  </a:schemeClr>
                </a:solidFill>
                <a:latin typeface="Arial"/>
              </a:rPr>
              <a:t>Service@Amazen.com</a:t>
            </a:r>
          </a:p>
          <a:p>
            <a:pPr marL="457200" indent="-457200">
              <a:buFont typeface="Arial" panose="020B0604020202020204" pitchFamily="34" charset="0"/>
              <a:buChar char="•"/>
            </a:pPr>
            <a:r>
              <a:rPr lang="en-US" sz="2800" b="1">
                <a:solidFill>
                  <a:schemeClr val="tx1">
                    <a:lumMod val="95000"/>
                  </a:schemeClr>
                </a:solidFill>
                <a:latin typeface="Arial"/>
              </a:rPr>
              <a:t>www.Micorsoft.com</a:t>
            </a:r>
          </a:p>
          <a:p>
            <a:pPr marL="457200" indent="-457200">
              <a:buFont typeface="Arial" panose="020B0604020202020204" pitchFamily="34" charset="0"/>
              <a:buChar char="•"/>
            </a:pPr>
            <a:r>
              <a:rPr lang="en-US" sz="2800" b="1">
                <a:solidFill>
                  <a:schemeClr val="tx1">
                    <a:lumMod val="95000"/>
                  </a:schemeClr>
                </a:solidFill>
                <a:latin typeface="Arial"/>
              </a:rPr>
              <a:t>www.Youltube.com</a:t>
            </a:r>
          </a:p>
          <a:p>
            <a:pPr marL="457200" indent="-457200">
              <a:buFont typeface="Arial" panose="020B0604020202020204" pitchFamily="34" charset="0"/>
              <a:buChar char="•"/>
            </a:pPr>
            <a:endParaRPr lang="en-US" sz="2800" b="1">
              <a:solidFill>
                <a:schemeClr val="tx1">
                  <a:lumMod val="95000"/>
                </a:schemeClr>
              </a:solidFill>
              <a:latin typeface="Arial"/>
            </a:endParaRPr>
          </a:p>
          <a:p>
            <a:pPr marL="457200" indent="-457200">
              <a:buFont typeface="Arial" panose="020B0604020202020204" pitchFamily="34" charset="0"/>
              <a:buChar char="•"/>
            </a:pPr>
            <a:endParaRPr lang="en-US" sz="2800" b="1">
              <a:solidFill>
                <a:schemeClr val="tx1">
                  <a:lumMod val="95000"/>
                </a:schemeClr>
              </a:solidFill>
            </a:endParaRPr>
          </a:p>
          <a:p>
            <a:pPr marL="457200" indent="-457200">
              <a:buFont typeface="Arial" panose="020B0604020202020204" pitchFamily="34" charset="0"/>
              <a:buChar char="•"/>
            </a:pPr>
            <a:endParaRPr lang="en-US" sz="2800" b="1">
              <a:solidFill>
                <a:schemeClr val="tx1">
                  <a:lumMod val="95000"/>
                </a:schemeClr>
              </a:solidFil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207356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endParaRPr lang="en-US" sz="2800" b="1">
              <a:solidFill>
                <a:schemeClr val="tx1">
                  <a:lumMod val="95000"/>
                </a:schemeClr>
              </a:solidFill>
              <a:latin typeface="Arial"/>
            </a:endParaRPr>
          </a:p>
          <a:p>
            <a:r>
              <a:rPr lang="en-US" sz="2800" b="1">
                <a:solidFill>
                  <a:schemeClr val="tx1">
                    <a:lumMod val="95000"/>
                  </a:schemeClr>
                </a:solidFill>
                <a:latin typeface="Arial"/>
              </a:rPr>
              <a:t>Attachments</a:t>
            </a:r>
          </a:p>
          <a:p>
            <a:pPr marL="457200" indent="-457200">
              <a:buFont typeface="Arial" panose="020B0604020202020204" pitchFamily="34" charset="0"/>
              <a:buChar char="•"/>
            </a:pPr>
            <a:r>
              <a:rPr lang="en-US" sz="2800" b="1">
                <a:solidFill>
                  <a:schemeClr val="tx1">
                    <a:lumMod val="95000"/>
                  </a:schemeClr>
                </a:solidFill>
                <a:latin typeface="Arial"/>
              </a:rPr>
              <a:t>ANY attachment you receive that you aren’t expecting is a RED FLAG.</a:t>
            </a:r>
          </a:p>
          <a:p>
            <a:endParaRPr lang="en-US" sz="2800" b="1">
              <a:solidFill>
                <a:schemeClr val="tx1">
                  <a:lumMod val="95000"/>
                </a:schemeClr>
              </a:solidFill>
              <a:latin typeface="Arial"/>
            </a:endParaRPr>
          </a:p>
          <a:p>
            <a:pPr algn="ctr"/>
            <a:r>
              <a:rPr lang="en-US" sz="2800" b="1">
                <a:solidFill>
                  <a:schemeClr val="tx1">
                    <a:lumMod val="95000"/>
                  </a:schemeClr>
                </a:solidFill>
                <a:latin typeface="Arial"/>
              </a:rPr>
              <a:t>ANY ATTACHMENT</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85833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pPr algn="ctr"/>
            <a:endParaRPr lang="en-US" sz="2800" b="1">
              <a:solidFill>
                <a:schemeClr val="tx1">
                  <a:lumMod val="95000"/>
                </a:schemeClr>
              </a:solidFill>
              <a:latin typeface="Garamond"/>
            </a:endParaRPr>
          </a:p>
          <a:p>
            <a:pPr algn="ctr"/>
            <a:endParaRPr lang="en-US" sz="2800" b="1">
              <a:solidFill>
                <a:schemeClr val="tx1">
                  <a:lumMod val="95000"/>
                </a:schemeClr>
              </a:solidFill>
              <a:latin typeface="Garamond"/>
            </a:endParaRPr>
          </a:p>
          <a:p>
            <a:pPr algn="ctr"/>
            <a:r>
              <a:rPr lang="en-US" sz="3600" b="1">
                <a:solidFill>
                  <a:schemeClr val="tx1">
                    <a:lumMod val="95000"/>
                  </a:schemeClr>
                </a:solidFill>
                <a:latin typeface="Arial"/>
              </a:rPr>
              <a:t>What do I remember?</a:t>
            </a:r>
            <a:endParaRPr lang="en-US" sz="3600">
              <a:solidFill>
                <a:schemeClr val="tx1">
                  <a:lumMod val="95000"/>
                </a:schemeClr>
              </a:solidFill>
              <a:latin typeface="Arial"/>
            </a:endParaRPr>
          </a:p>
          <a:p>
            <a:endParaRPr lang="en-US" sz="2800" b="1">
              <a:solidFill>
                <a:schemeClr val="tx1">
                  <a:lumMod val="95000"/>
                </a:schemeClr>
              </a:solidFil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95566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7554" y="1314451"/>
            <a:ext cx="8406651" cy="3280172"/>
          </a:xfrm>
        </p:spPr>
        <p:txBody>
          <a:bodyPr>
            <a:normAutofit/>
          </a:bodyPr>
          <a:lstStyle/>
          <a:p>
            <a:pPr marL="457200" indent="-457200">
              <a:buChar char="•"/>
            </a:pPr>
            <a:r>
              <a:rPr lang="en-US" sz="2800" b="1">
                <a:solidFill>
                  <a:schemeClr val="tx1">
                    <a:lumMod val="95000"/>
                  </a:schemeClr>
                </a:solidFill>
                <a:latin typeface="Arial"/>
              </a:rPr>
              <a:t>Emotional response – good or bad</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42240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7554" y="1314451"/>
            <a:ext cx="8406651" cy="3280172"/>
          </a:xfrm>
        </p:spPr>
        <p:txBody>
          <a:bodyPr>
            <a:normAutofit/>
          </a:bodyPr>
          <a:lstStyle/>
          <a:p>
            <a:pPr marL="457200" indent="-457200">
              <a:buChar char="•"/>
            </a:pPr>
            <a:r>
              <a:rPr lang="en-US" sz="2800" b="1">
                <a:solidFill>
                  <a:schemeClr val="tx1">
                    <a:lumMod val="95000"/>
                  </a:schemeClr>
                </a:solidFill>
                <a:latin typeface="Arial"/>
              </a:rPr>
              <a:t>Emotional response – good or bad</a:t>
            </a:r>
          </a:p>
          <a:p>
            <a:pPr marL="457200" indent="-457200">
              <a:buChar char="•"/>
            </a:pPr>
            <a:r>
              <a:rPr lang="en-US" sz="2800" b="1">
                <a:solidFill>
                  <a:srgbClr val="FF0000"/>
                </a:solidFill>
                <a:latin typeface="Arial"/>
              </a:rPr>
              <a:t>STOP</a:t>
            </a:r>
            <a:r>
              <a:rPr lang="en-US" sz="2800" b="1">
                <a:solidFill>
                  <a:schemeClr val="tx1">
                    <a:lumMod val="95000"/>
                  </a:schemeClr>
                </a:solidFill>
                <a:latin typeface="Arial"/>
              </a:rPr>
              <a:t> – </a:t>
            </a:r>
            <a:r>
              <a:rPr lang="en-US" sz="2800" b="1">
                <a:solidFill>
                  <a:schemeClr val="accent5">
                    <a:lumMod val="20000"/>
                    <a:lumOff val="80000"/>
                  </a:schemeClr>
                </a:solidFill>
                <a:latin typeface="Arial"/>
              </a:rPr>
              <a:t>BREATHE</a:t>
            </a:r>
            <a:r>
              <a:rPr lang="en-US" sz="2800" b="1">
                <a:solidFill>
                  <a:schemeClr val="tx1">
                    <a:lumMod val="95000"/>
                  </a:schemeClr>
                </a:solidFill>
                <a:latin typeface="Arial"/>
              </a:rPr>
              <a:t> – </a:t>
            </a:r>
            <a:r>
              <a:rPr lang="en-US" sz="2800" b="1">
                <a:solidFill>
                  <a:srgbClr val="92D050"/>
                </a:solidFill>
                <a:latin typeface="Arial"/>
              </a:rPr>
              <a:t>THINK</a:t>
            </a:r>
          </a:p>
          <a:p>
            <a:pPr marL="457200" indent="-45720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211462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7554" y="1314451"/>
            <a:ext cx="8406651" cy="3280172"/>
          </a:xfrm>
        </p:spPr>
        <p:txBody>
          <a:bodyPr>
            <a:normAutofit/>
          </a:bodyPr>
          <a:lstStyle/>
          <a:p>
            <a:pPr marL="457200" indent="-457200">
              <a:buChar char="•"/>
            </a:pPr>
            <a:r>
              <a:rPr lang="en-US" sz="2800" b="1">
                <a:solidFill>
                  <a:schemeClr val="tx1">
                    <a:lumMod val="95000"/>
                  </a:schemeClr>
                </a:solidFill>
                <a:latin typeface="Arial"/>
              </a:rPr>
              <a:t>Emotional response – good or bad</a:t>
            </a:r>
          </a:p>
          <a:p>
            <a:pPr marL="457200" indent="-457200">
              <a:buChar char="•"/>
            </a:pPr>
            <a:r>
              <a:rPr lang="en-US" sz="2800" b="1">
                <a:solidFill>
                  <a:srgbClr val="FF0000"/>
                </a:solidFill>
                <a:latin typeface="Arial"/>
                <a:cs typeface="Arial"/>
              </a:rPr>
              <a:t>STOP</a:t>
            </a:r>
            <a:r>
              <a:rPr lang="en-US" sz="2800" b="1">
                <a:solidFill>
                  <a:schemeClr val="tx1">
                    <a:lumMod val="95000"/>
                  </a:schemeClr>
                </a:solidFill>
                <a:latin typeface="Arial"/>
                <a:cs typeface="Arial"/>
              </a:rPr>
              <a:t> – </a:t>
            </a:r>
            <a:r>
              <a:rPr lang="en-US" sz="2800" b="1">
                <a:solidFill>
                  <a:schemeClr val="accent5">
                    <a:lumMod val="20000"/>
                    <a:lumOff val="80000"/>
                  </a:schemeClr>
                </a:solidFill>
                <a:latin typeface="Arial"/>
                <a:cs typeface="Arial"/>
              </a:rPr>
              <a:t>BREATHE</a:t>
            </a:r>
            <a:r>
              <a:rPr lang="en-US" sz="2800" b="1">
                <a:solidFill>
                  <a:schemeClr val="tx1">
                    <a:lumMod val="95000"/>
                  </a:schemeClr>
                </a:solidFill>
                <a:latin typeface="Arial"/>
                <a:cs typeface="Arial"/>
              </a:rPr>
              <a:t> – </a:t>
            </a:r>
            <a:r>
              <a:rPr lang="en-US" sz="2800" b="1">
                <a:solidFill>
                  <a:srgbClr val="92D050"/>
                </a:solidFill>
                <a:latin typeface="Arial"/>
                <a:cs typeface="Arial"/>
              </a:rPr>
              <a:t>THINK</a:t>
            </a:r>
          </a:p>
          <a:p>
            <a:pPr marL="457200" indent="-457200">
              <a:buChar char="•"/>
            </a:pPr>
            <a:r>
              <a:rPr lang="en-US" sz="2800" b="1">
                <a:solidFill>
                  <a:srgbClr val="FF0000"/>
                </a:solidFill>
                <a:latin typeface="Arial"/>
              </a:rPr>
              <a:t>RED FLAGS</a:t>
            </a:r>
            <a:r>
              <a:rPr lang="en-US" sz="2800" b="1">
                <a:solidFill>
                  <a:schemeClr val="tx1">
                    <a:lumMod val="95000"/>
                  </a:schemeClr>
                </a:solidFill>
                <a:latin typeface="Arial"/>
              </a:rPr>
              <a:t> - </a:t>
            </a:r>
          </a:p>
          <a:p>
            <a:pPr marL="457200" indent="-45720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253955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7554" y="1314451"/>
            <a:ext cx="8406651" cy="3280172"/>
          </a:xfrm>
        </p:spPr>
        <p:txBody>
          <a:bodyPr>
            <a:normAutofit/>
          </a:bodyPr>
          <a:lstStyle/>
          <a:p>
            <a:pPr marL="457200" indent="-457200">
              <a:buChar char="•"/>
            </a:pPr>
            <a:r>
              <a:rPr lang="en-US" sz="2800" b="1">
                <a:solidFill>
                  <a:schemeClr val="tx1">
                    <a:lumMod val="95000"/>
                  </a:schemeClr>
                </a:solidFill>
                <a:latin typeface="Arial"/>
              </a:rPr>
              <a:t>Emotional response – good or bad</a:t>
            </a:r>
          </a:p>
          <a:p>
            <a:pPr marL="457200" indent="-457200">
              <a:buChar char="•"/>
            </a:pPr>
            <a:r>
              <a:rPr lang="en-US" sz="2800" b="1">
                <a:solidFill>
                  <a:srgbClr val="FF0000"/>
                </a:solidFill>
                <a:latin typeface="Arial"/>
                <a:cs typeface="Arial"/>
              </a:rPr>
              <a:t>STOP</a:t>
            </a:r>
            <a:r>
              <a:rPr lang="en-US" sz="2800" b="1">
                <a:solidFill>
                  <a:schemeClr val="tx1">
                    <a:lumMod val="95000"/>
                  </a:schemeClr>
                </a:solidFill>
                <a:latin typeface="Arial"/>
                <a:cs typeface="Arial"/>
              </a:rPr>
              <a:t> – </a:t>
            </a:r>
            <a:r>
              <a:rPr lang="en-US" sz="2800" b="1">
                <a:solidFill>
                  <a:schemeClr val="accent5">
                    <a:lumMod val="20000"/>
                    <a:lumOff val="80000"/>
                  </a:schemeClr>
                </a:solidFill>
                <a:latin typeface="Arial"/>
                <a:cs typeface="Arial"/>
              </a:rPr>
              <a:t>BREATHE</a:t>
            </a:r>
            <a:r>
              <a:rPr lang="en-US" sz="2800" b="1">
                <a:solidFill>
                  <a:schemeClr val="tx1">
                    <a:lumMod val="95000"/>
                  </a:schemeClr>
                </a:solidFill>
                <a:latin typeface="Arial"/>
                <a:cs typeface="Arial"/>
              </a:rPr>
              <a:t> – </a:t>
            </a:r>
            <a:r>
              <a:rPr lang="en-US" sz="2800" b="1">
                <a:solidFill>
                  <a:srgbClr val="92D050"/>
                </a:solidFill>
                <a:latin typeface="Arial"/>
                <a:cs typeface="Arial"/>
              </a:rPr>
              <a:t>THINK</a:t>
            </a:r>
          </a:p>
          <a:p>
            <a:pPr marL="457200" indent="-457200">
              <a:buChar char="•"/>
            </a:pPr>
            <a:r>
              <a:rPr lang="en-US" sz="2800" b="1">
                <a:solidFill>
                  <a:srgbClr val="FF0000"/>
                </a:solidFill>
                <a:latin typeface="Arial"/>
              </a:rPr>
              <a:t>RED FLAGS</a:t>
            </a:r>
            <a:r>
              <a:rPr lang="en-US" sz="2800" b="1">
                <a:solidFill>
                  <a:schemeClr val="tx1">
                    <a:lumMod val="95000"/>
                  </a:schemeClr>
                </a:solidFill>
                <a:latin typeface="Arial"/>
              </a:rPr>
              <a:t> – Anatomy of email</a:t>
            </a:r>
          </a:p>
          <a:p>
            <a:pPr marL="457200" indent="-45720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78929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7554" y="1314451"/>
            <a:ext cx="8406651" cy="3569283"/>
          </a:xfrm>
        </p:spPr>
        <p:txBody>
          <a:bodyPr>
            <a:normAutofit/>
          </a:bodyPr>
          <a:lstStyle/>
          <a:p>
            <a:pPr marL="457200" indent="-457200">
              <a:buChar char="•"/>
            </a:pPr>
            <a:r>
              <a:rPr lang="en-US" sz="2800" b="1">
                <a:solidFill>
                  <a:schemeClr val="tx1">
                    <a:lumMod val="95000"/>
                  </a:schemeClr>
                </a:solidFill>
                <a:latin typeface="Arial"/>
              </a:rPr>
              <a:t>Emotional response – good or bad</a:t>
            </a:r>
          </a:p>
          <a:p>
            <a:pPr marL="457200" indent="-457200">
              <a:buChar char="•"/>
            </a:pPr>
            <a:r>
              <a:rPr lang="en-US" sz="2800" b="1">
                <a:solidFill>
                  <a:srgbClr val="FF0000"/>
                </a:solidFill>
                <a:latin typeface="Arial"/>
                <a:cs typeface="Arial"/>
              </a:rPr>
              <a:t>STOP</a:t>
            </a:r>
            <a:r>
              <a:rPr lang="en-US" sz="2800" b="1">
                <a:solidFill>
                  <a:schemeClr val="tx1">
                    <a:lumMod val="95000"/>
                  </a:schemeClr>
                </a:solidFill>
                <a:latin typeface="Arial"/>
                <a:cs typeface="Arial"/>
              </a:rPr>
              <a:t> – </a:t>
            </a:r>
            <a:r>
              <a:rPr lang="en-US" sz="2800" b="1">
                <a:solidFill>
                  <a:schemeClr val="accent5">
                    <a:lumMod val="20000"/>
                    <a:lumOff val="80000"/>
                  </a:schemeClr>
                </a:solidFill>
                <a:latin typeface="Arial"/>
                <a:cs typeface="Arial"/>
              </a:rPr>
              <a:t>BREATHE</a:t>
            </a:r>
            <a:r>
              <a:rPr lang="en-US" sz="2800" b="1">
                <a:solidFill>
                  <a:schemeClr val="tx1">
                    <a:lumMod val="95000"/>
                  </a:schemeClr>
                </a:solidFill>
                <a:latin typeface="Arial"/>
                <a:cs typeface="Arial"/>
              </a:rPr>
              <a:t> – </a:t>
            </a:r>
            <a:r>
              <a:rPr lang="en-US" sz="2800" b="1">
                <a:solidFill>
                  <a:srgbClr val="92D050"/>
                </a:solidFill>
                <a:latin typeface="Arial"/>
                <a:cs typeface="Arial"/>
              </a:rPr>
              <a:t>THINK</a:t>
            </a:r>
          </a:p>
          <a:p>
            <a:pPr marL="457200" indent="-457200">
              <a:buChar char="•"/>
            </a:pPr>
            <a:r>
              <a:rPr lang="en-US" sz="2800" b="1">
                <a:solidFill>
                  <a:srgbClr val="FF0000"/>
                </a:solidFill>
                <a:latin typeface="Arial"/>
              </a:rPr>
              <a:t>RED FLAGS</a:t>
            </a:r>
            <a:r>
              <a:rPr lang="en-US" sz="2800" b="1">
                <a:solidFill>
                  <a:schemeClr val="tx1">
                    <a:lumMod val="95000"/>
                  </a:schemeClr>
                </a:solidFill>
                <a:latin typeface="Arial"/>
              </a:rPr>
              <a:t> – Anatomy of email</a:t>
            </a:r>
          </a:p>
          <a:p>
            <a:pPr lvl="1">
              <a:buChar char="•"/>
            </a:pPr>
            <a:r>
              <a:rPr lang="en-US" sz="2400" b="1">
                <a:solidFill>
                  <a:schemeClr val="tx1">
                    <a:lumMod val="95000"/>
                  </a:schemeClr>
                </a:solidFill>
                <a:latin typeface="Arial"/>
              </a:rPr>
              <a:t>From</a:t>
            </a:r>
          </a:p>
          <a:p>
            <a:pPr lvl="1">
              <a:buFont typeface="Noto Sans Symbols"/>
              <a:buChar char="•"/>
            </a:pPr>
            <a:r>
              <a:rPr lang="en-US" sz="2400" b="1">
                <a:solidFill>
                  <a:schemeClr val="tx1">
                    <a:lumMod val="95000"/>
                  </a:schemeClr>
                </a:solidFill>
                <a:latin typeface="Arial"/>
              </a:rPr>
              <a:t>To</a:t>
            </a:r>
          </a:p>
          <a:p>
            <a:pPr lvl="1">
              <a:buFont typeface="Noto Sans Symbols"/>
              <a:buChar char="•"/>
            </a:pPr>
            <a:r>
              <a:rPr lang="en-US" sz="2400" b="1">
                <a:solidFill>
                  <a:schemeClr val="tx1">
                    <a:lumMod val="95000"/>
                  </a:schemeClr>
                </a:solidFill>
                <a:latin typeface="Arial"/>
              </a:rPr>
              <a:t>Subject</a:t>
            </a:r>
          </a:p>
          <a:p>
            <a:pPr lvl="1">
              <a:buFont typeface="Noto Sans Symbols"/>
              <a:buChar char="•"/>
            </a:pPr>
            <a:r>
              <a:rPr lang="en-US" sz="2400" b="1">
                <a:solidFill>
                  <a:schemeClr val="tx1">
                    <a:lumMod val="95000"/>
                  </a:schemeClr>
                </a:solidFill>
                <a:latin typeface="Arial"/>
              </a:rPr>
              <a:t>Date</a:t>
            </a:r>
          </a:p>
          <a:p>
            <a:pPr lvl="1">
              <a:buFont typeface="Noto Sans Symbols"/>
              <a:buChar char="•"/>
            </a:pPr>
            <a:r>
              <a:rPr lang="en-US" sz="2400" b="1">
                <a:solidFill>
                  <a:schemeClr val="tx1">
                    <a:lumMod val="95000"/>
                  </a:schemeClr>
                </a:solidFill>
                <a:latin typeface="Arial"/>
              </a:rPr>
              <a:t>Content</a:t>
            </a:r>
          </a:p>
          <a:p>
            <a:pPr marL="457200" indent="-45720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214018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p:nvSpPr>
          <p:cNvPr id="5" name="Title 4"/>
          <p:cNvSpPr>
            <a:spLocks noGrp="1"/>
          </p:cNvSpPr>
          <p:nvPr>
            <p:ph type="title"/>
          </p:nvPr>
        </p:nvSpPr>
        <p:spPr>
          <a:xfrm>
            <a:off x="464820" y="573279"/>
            <a:ext cx="5124450" cy="969771"/>
          </a:xfrm>
        </p:spPr>
        <p:txBody>
          <a:bodyPr vert="horz" lIns="91440" tIns="45720" rIns="91440" bIns="45720" rtlCol="0" anchor="ctr">
            <a:normAutofit/>
          </a:bodyPr>
          <a:lstStyle/>
          <a:p>
            <a:pPr algn="r" defTabSz="914400">
              <a:spcBef>
                <a:spcPct val="0"/>
              </a:spcBef>
            </a:pPr>
            <a:r>
              <a:rPr lang="en-US" sz="4000" kern="1200" cap="all" baseline="0" dirty="0">
                <a:solidFill>
                  <a:schemeClr val="tx1"/>
                </a:solidFill>
                <a:latin typeface="+mj-lt"/>
                <a:ea typeface="+mj-ea"/>
                <a:cs typeface="+mj-cs"/>
              </a:rPr>
              <a:t>Cyber Security</a:t>
            </a:r>
          </a:p>
        </p:txBody>
      </p:sp>
      <p:sp>
        <p:nvSpPr>
          <p:cNvPr id="6" name="Text Placeholder 5"/>
          <p:cNvSpPr>
            <a:spLocks noGrp="1"/>
          </p:cNvSpPr>
          <p:nvPr>
            <p:ph type="body" idx="1"/>
          </p:nvPr>
        </p:nvSpPr>
        <p:spPr>
          <a:xfrm>
            <a:off x="464820" y="1667486"/>
            <a:ext cx="5124450" cy="2338762"/>
          </a:xfrm>
        </p:spPr>
        <p:txBody>
          <a:bodyPr vert="horz" lIns="91440" tIns="45720" rIns="91440" bIns="45720" rtlCol="0">
            <a:normAutofit/>
          </a:bodyPr>
          <a:lstStyle/>
          <a:p>
            <a:pPr indent="-228600" defTabSz="914400">
              <a:buFont typeface="Arial" panose="020B0604020202020204" pitchFamily="34" charset="0"/>
              <a:buChar char="•"/>
            </a:pPr>
            <a:r>
              <a:rPr lang="en-US" sz="2000" b="1" dirty="0">
                <a:solidFill>
                  <a:schemeClr val="tx1"/>
                </a:solidFill>
                <a:latin typeface="Arial"/>
                <a:ea typeface="+mn-ea"/>
                <a:cs typeface="Arial"/>
              </a:rPr>
              <a:t>Don't use airport charging stations</a:t>
            </a:r>
            <a:endParaRPr lang="en-US" sz="2000">
              <a:solidFill>
                <a:schemeClr val="tx1"/>
              </a:solidFill>
              <a:latin typeface="Arial"/>
              <a:ea typeface="+mn-ea"/>
              <a:cs typeface="Arial"/>
            </a:endParaRPr>
          </a:p>
          <a:p>
            <a:pPr indent="-228600" defTabSz="914400">
              <a:buFont typeface="Arial" panose="020B0604020202020204" pitchFamily="34" charset="0"/>
              <a:buChar char="•"/>
            </a:pPr>
            <a:endParaRPr lang="en-US" sz="2000" b="1" dirty="0">
              <a:solidFill>
                <a:schemeClr val="tx1"/>
              </a:solidFill>
              <a:latin typeface="Arial"/>
              <a:ea typeface="+mn-ea"/>
              <a:cs typeface="Arial"/>
            </a:endParaRPr>
          </a:p>
          <a:p>
            <a:pPr indent="-228600" defTabSz="914400">
              <a:buFont typeface="Arial" panose="020B0604020202020204" pitchFamily="34" charset="0"/>
              <a:buChar char="•"/>
            </a:pPr>
            <a:r>
              <a:rPr lang="en-US" sz="2000" b="1">
                <a:solidFill>
                  <a:schemeClr val="tx1"/>
                </a:solidFill>
                <a:latin typeface="Arial"/>
                <a:ea typeface="+mn-ea"/>
                <a:cs typeface="Arial"/>
              </a:rPr>
              <a:t>Data access and charging both go through the USB port so hackable</a:t>
            </a:r>
          </a:p>
          <a:p>
            <a:pPr indent="-228600" defTabSz="914400">
              <a:buFont typeface="Arial" panose="020B0604020202020204" pitchFamily="34" charset="0"/>
              <a:buChar char="•"/>
            </a:pPr>
            <a:endParaRPr lang="en-US" sz="2000" b="1" dirty="0">
              <a:solidFill>
                <a:schemeClr val="tx1"/>
              </a:solidFill>
              <a:latin typeface="Arial"/>
              <a:ea typeface="+mn-ea"/>
              <a:cs typeface="Arial"/>
            </a:endParaRPr>
          </a:p>
          <a:p>
            <a:pPr indent="-228600" defTabSz="914400">
              <a:buFont typeface="Arial" panose="020B0604020202020204" pitchFamily="34" charset="0"/>
              <a:buChar char="•"/>
            </a:pPr>
            <a:r>
              <a:rPr lang="en-US" sz="2000" b="1">
                <a:solidFill>
                  <a:schemeClr val="tx1"/>
                </a:solidFill>
                <a:latin typeface="Arial"/>
                <a:ea typeface="+mn-ea"/>
                <a:cs typeface="Arial"/>
              </a:rPr>
              <a:t>Use a portable charger instead</a:t>
            </a:r>
            <a:endParaRPr lang="en-US" sz="2000" b="1" dirty="0">
              <a:solidFill>
                <a:schemeClr val="tx1"/>
              </a:solidFill>
              <a:latin typeface="Arial"/>
              <a:ea typeface="+mn-ea"/>
              <a:cs typeface="Arial"/>
            </a:endParaRPr>
          </a:p>
          <a:p>
            <a:pPr indent="-228600" defTabSz="914400">
              <a:buFont typeface="Arial" panose="020B0604020202020204" pitchFamily="34" charset="0"/>
              <a:buChar char="•"/>
            </a:pPr>
            <a:endParaRPr lang="en-US" sz="2000" b="1" dirty="0">
              <a:solidFill>
                <a:schemeClr val="tx1"/>
              </a:solidFill>
              <a:latin typeface="+mn-lt"/>
              <a:ea typeface="+mn-ea"/>
              <a:cs typeface="+mn-cs"/>
            </a:endParaRPr>
          </a:p>
          <a:p>
            <a:pPr indent="-228600" defTabSz="914400">
              <a:buFont typeface="Arial" panose="020B0604020202020204" pitchFamily="34" charset="0"/>
              <a:buChar char="•"/>
            </a:pPr>
            <a:endParaRPr lang="en-US" sz="2000" b="1" dirty="0">
              <a:solidFill>
                <a:schemeClr val="tx1"/>
              </a:solidFill>
              <a:latin typeface="+mn-lt"/>
              <a:ea typeface="+mn-ea"/>
              <a:cs typeface="+mn-cs"/>
            </a:endParaRPr>
          </a:p>
        </p:txBody>
      </p:sp>
      <p:pic>
        <p:nvPicPr>
          <p:cNvPr id="2" name="Picture 2" descr="A picture containing indoor, electronics, sitting, stainless&#10;&#10;Description generated with very high confidence">
            <a:extLst>
              <a:ext uri="{FF2B5EF4-FFF2-40B4-BE49-F238E27FC236}">
                <a16:creationId xmlns:a16="http://schemas.microsoft.com/office/drawing/2014/main" id="{1A740065-CB49-4C9A-AD98-38948E31AF58}"/>
              </a:ext>
            </a:extLst>
          </p:cNvPr>
          <p:cNvPicPr>
            <a:picLocks noChangeAspect="1"/>
          </p:cNvPicPr>
          <p:nvPr/>
        </p:nvPicPr>
        <p:blipFill>
          <a:blip r:embed="rId3"/>
          <a:stretch>
            <a:fillRect/>
          </a:stretch>
        </p:blipFill>
        <p:spPr>
          <a:xfrm>
            <a:off x="5895928" y="789322"/>
            <a:ext cx="2733722" cy="3644962"/>
          </a:xfrm>
          <a:prstGeom prst="rect">
            <a:avLst/>
          </a:prstGeom>
        </p:spPr>
      </p:pic>
    </p:spTree>
    <p:extLst>
      <p:ext uri="{BB962C8B-B14F-4D97-AF65-F5344CB8AC3E}">
        <p14:creationId xmlns:p14="http://schemas.microsoft.com/office/powerpoint/2010/main" val="161906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7554" y="1314451"/>
            <a:ext cx="8406651" cy="3569283"/>
          </a:xfrm>
        </p:spPr>
        <p:txBody>
          <a:bodyPr>
            <a:normAutofit/>
          </a:bodyPr>
          <a:lstStyle/>
          <a:p>
            <a:pPr marL="457200" indent="-457200">
              <a:buChar char="•"/>
            </a:pPr>
            <a:r>
              <a:rPr lang="en-US" sz="2800" b="1">
                <a:solidFill>
                  <a:schemeClr val="tx1">
                    <a:lumMod val="95000"/>
                  </a:schemeClr>
                </a:solidFill>
                <a:latin typeface="Arial"/>
              </a:rPr>
              <a:t>Emotional response – good or bad</a:t>
            </a:r>
          </a:p>
          <a:p>
            <a:pPr marL="457200" indent="-457200">
              <a:buChar char="•"/>
            </a:pPr>
            <a:r>
              <a:rPr lang="en-US" sz="2800" b="1">
                <a:solidFill>
                  <a:srgbClr val="FF0000"/>
                </a:solidFill>
                <a:latin typeface="Arial"/>
                <a:cs typeface="Arial"/>
              </a:rPr>
              <a:t>STOP</a:t>
            </a:r>
            <a:r>
              <a:rPr lang="en-US" sz="2800" b="1">
                <a:solidFill>
                  <a:schemeClr val="tx1">
                    <a:lumMod val="95000"/>
                  </a:schemeClr>
                </a:solidFill>
                <a:latin typeface="Arial"/>
                <a:cs typeface="Arial"/>
              </a:rPr>
              <a:t> – </a:t>
            </a:r>
            <a:r>
              <a:rPr lang="en-US" sz="2800" b="1">
                <a:solidFill>
                  <a:schemeClr val="accent5">
                    <a:lumMod val="20000"/>
                    <a:lumOff val="80000"/>
                  </a:schemeClr>
                </a:solidFill>
                <a:latin typeface="Arial"/>
                <a:cs typeface="Arial"/>
              </a:rPr>
              <a:t>BREATHE</a:t>
            </a:r>
            <a:r>
              <a:rPr lang="en-US" sz="2800" b="1">
                <a:solidFill>
                  <a:schemeClr val="tx1">
                    <a:lumMod val="95000"/>
                  </a:schemeClr>
                </a:solidFill>
                <a:latin typeface="Arial"/>
                <a:cs typeface="Arial"/>
              </a:rPr>
              <a:t> – </a:t>
            </a:r>
            <a:r>
              <a:rPr lang="en-US" sz="2800" b="1">
                <a:solidFill>
                  <a:srgbClr val="92D050"/>
                </a:solidFill>
                <a:latin typeface="Arial"/>
                <a:cs typeface="Arial"/>
              </a:rPr>
              <a:t>THINK</a:t>
            </a:r>
          </a:p>
          <a:p>
            <a:pPr marL="457200" indent="-457200">
              <a:buChar char="•"/>
            </a:pPr>
            <a:r>
              <a:rPr lang="en-US" sz="2800" b="1">
                <a:solidFill>
                  <a:srgbClr val="FF0000"/>
                </a:solidFill>
                <a:latin typeface="Arial"/>
              </a:rPr>
              <a:t>RED FLAGS</a:t>
            </a:r>
            <a:r>
              <a:rPr lang="en-US" sz="2800" b="1">
                <a:solidFill>
                  <a:schemeClr val="tx1">
                    <a:lumMod val="95000"/>
                  </a:schemeClr>
                </a:solidFill>
                <a:latin typeface="Arial"/>
              </a:rPr>
              <a:t> – Anatomy of email</a:t>
            </a:r>
          </a:p>
          <a:p>
            <a:pPr lvl="1">
              <a:buChar char="•"/>
            </a:pPr>
            <a:r>
              <a:rPr lang="en-US" sz="2400" b="1">
                <a:solidFill>
                  <a:schemeClr val="tx1">
                    <a:lumMod val="95000"/>
                  </a:schemeClr>
                </a:solidFill>
                <a:latin typeface="Arial"/>
              </a:rPr>
              <a:t>From</a:t>
            </a:r>
          </a:p>
          <a:p>
            <a:pPr lvl="1">
              <a:buFont typeface="Noto Sans Symbols"/>
              <a:buChar char="•"/>
            </a:pPr>
            <a:r>
              <a:rPr lang="en-US" sz="2400" b="1">
                <a:solidFill>
                  <a:schemeClr val="tx1">
                    <a:lumMod val="95000"/>
                  </a:schemeClr>
                </a:solidFill>
                <a:latin typeface="Arial"/>
              </a:rPr>
              <a:t>To</a:t>
            </a:r>
          </a:p>
          <a:p>
            <a:pPr lvl="1">
              <a:buFont typeface="Noto Sans Symbols"/>
              <a:buChar char="•"/>
            </a:pPr>
            <a:r>
              <a:rPr lang="en-US" sz="2400" b="1">
                <a:solidFill>
                  <a:schemeClr val="tx1">
                    <a:lumMod val="95000"/>
                  </a:schemeClr>
                </a:solidFill>
                <a:latin typeface="Arial"/>
              </a:rPr>
              <a:t>Subject</a:t>
            </a:r>
          </a:p>
          <a:p>
            <a:pPr lvl="1">
              <a:buFont typeface="Noto Sans Symbols"/>
              <a:buChar char="•"/>
            </a:pPr>
            <a:r>
              <a:rPr lang="en-US" sz="2400" b="1">
                <a:solidFill>
                  <a:schemeClr val="tx1">
                    <a:lumMod val="95000"/>
                  </a:schemeClr>
                </a:solidFill>
                <a:latin typeface="Arial"/>
              </a:rPr>
              <a:t>Date</a:t>
            </a:r>
          </a:p>
          <a:p>
            <a:pPr lvl="1">
              <a:buFont typeface="Noto Sans Symbols"/>
              <a:buChar char="•"/>
            </a:pPr>
            <a:r>
              <a:rPr lang="en-US" sz="2400" b="1">
                <a:solidFill>
                  <a:schemeClr val="tx1">
                    <a:lumMod val="95000"/>
                  </a:schemeClr>
                </a:solidFill>
                <a:latin typeface="Arial"/>
              </a:rPr>
              <a:t>Content - spelling/grammar, links, attachments</a:t>
            </a:r>
          </a:p>
          <a:p>
            <a:pPr marL="457200" indent="-457200">
              <a:buChar char="•"/>
            </a:pPr>
            <a:endParaRPr lang="en-US" sz="2800" b="1">
              <a:solidFill>
                <a:schemeClr val="tx1">
                  <a:lumMod val="95000"/>
                </a:schemeClr>
              </a:solidFill>
              <a:latin typeface="Aria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414166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7554" y="1314451"/>
            <a:ext cx="8406651" cy="3569283"/>
          </a:xfrm>
        </p:spPr>
        <p:txBody>
          <a:bodyPr>
            <a:normAutofit/>
          </a:bodyPr>
          <a:lstStyle/>
          <a:p>
            <a:r>
              <a:rPr lang="en-US" sz="2800" b="1">
                <a:solidFill>
                  <a:schemeClr val="tx1">
                    <a:lumMod val="95000"/>
                  </a:schemeClr>
                </a:solidFill>
                <a:latin typeface="Arial"/>
              </a:rPr>
              <a:t>Common sense approach</a:t>
            </a:r>
            <a:endParaRPr lang="en-US"/>
          </a:p>
          <a:p>
            <a:pPr marL="457200" indent="-457200">
              <a:buChar char="•"/>
            </a:pPr>
            <a:r>
              <a:rPr lang="en-US" sz="2800" b="1">
                <a:solidFill>
                  <a:schemeClr val="tx1">
                    <a:lumMod val="95000"/>
                  </a:schemeClr>
                </a:solidFill>
                <a:latin typeface="Arial"/>
              </a:rPr>
              <a:t>Did I initiate this communication?</a:t>
            </a:r>
          </a:p>
          <a:p>
            <a:pPr marL="457200" indent="-457200">
              <a:buChar char="•"/>
            </a:pPr>
            <a:r>
              <a:rPr lang="en-US" sz="2800" b="1">
                <a:solidFill>
                  <a:schemeClr val="tx1">
                    <a:lumMod val="95000"/>
                  </a:schemeClr>
                </a:solidFill>
                <a:latin typeface="Arial"/>
              </a:rPr>
              <a:t>Do I even have this account?</a:t>
            </a:r>
          </a:p>
          <a:p>
            <a:pPr marL="457200" indent="-457200">
              <a:buChar char="•"/>
            </a:pPr>
            <a:r>
              <a:rPr lang="en-US" sz="2800" b="1">
                <a:solidFill>
                  <a:schemeClr val="tx1">
                    <a:lumMod val="95000"/>
                  </a:schemeClr>
                </a:solidFill>
                <a:latin typeface="Arial"/>
              </a:rPr>
              <a:t>Is this out of character for the sender?</a:t>
            </a:r>
          </a:p>
          <a:p>
            <a:pPr marL="457200" indent="-457200">
              <a:buChar char="•"/>
            </a:pPr>
            <a:r>
              <a:rPr lang="en-US" sz="2800" b="1">
                <a:solidFill>
                  <a:schemeClr val="tx1">
                    <a:lumMod val="95000"/>
                  </a:schemeClr>
                </a:solidFill>
                <a:latin typeface="Arial"/>
              </a:rPr>
              <a:t>Do I have another way of confirming this email?</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11652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7554" y="1314451"/>
            <a:ext cx="8406651" cy="3569283"/>
          </a:xfrm>
        </p:spPr>
        <p:txBody>
          <a:bodyPr>
            <a:normAutofit/>
          </a:bodyPr>
          <a:lstStyle/>
          <a:p>
            <a:r>
              <a:rPr lang="en-US" sz="2800" b="1">
                <a:solidFill>
                  <a:schemeClr val="tx1">
                    <a:lumMod val="95000"/>
                  </a:schemeClr>
                </a:solidFill>
                <a:latin typeface="Arial"/>
              </a:rPr>
              <a:t>Common sense approach</a:t>
            </a:r>
            <a:endParaRPr lang="en-US">
              <a:solidFill>
                <a:schemeClr val="tx1">
                  <a:lumMod val="95000"/>
                </a:schemeClr>
              </a:solidFill>
            </a:endParaRPr>
          </a:p>
          <a:p>
            <a:endParaRPr lang="en-US" sz="2800" b="1">
              <a:solidFill>
                <a:schemeClr val="tx1">
                  <a:lumMod val="95000"/>
                </a:schemeClr>
              </a:solidFill>
              <a:latin typeface="Arial"/>
            </a:endParaRPr>
          </a:p>
          <a:p>
            <a:r>
              <a:rPr lang="en-US" sz="2800" b="1">
                <a:solidFill>
                  <a:schemeClr val="tx1">
                    <a:lumMod val="95000"/>
                  </a:schemeClr>
                </a:solidFill>
                <a:latin typeface="Arial"/>
              </a:rPr>
              <a:t>When in doubt – DELETE the email.</a:t>
            </a:r>
          </a:p>
          <a:p>
            <a:endParaRPr lang="en-US" sz="2800" b="1">
              <a:solidFill>
                <a:schemeClr val="tx1">
                  <a:lumMod val="95000"/>
                </a:schemeClr>
              </a:solidFill>
              <a:latin typeface="Arial"/>
            </a:endParaRPr>
          </a:p>
          <a:p>
            <a:r>
              <a:rPr lang="en-US" sz="2800" b="1">
                <a:solidFill>
                  <a:schemeClr val="tx1">
                    <a:lumMod val="95000"/>
                  </a:schemeClr>
                </a:solidFill>
                <a:latin typeface="Arial"/>
              </a:rPr>
              <a:t>If it's important, it will come back to you in another form – physical mail and/or phone call.</a:t>
            </a: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140106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7554" y="2536826"/>
            <a:ext cx="8406651" cy="703846"/>
          </a:xfrm>
        </p:spPr>
        <p:txBody>
          <a:bodyPr>
            <a:normAutofit/>
          </a:bodyPr>
          <a:lstStyle/>
          <a:p>
            <a:pPr algn="ctr"/>
            <a:r>
              <a:rPr lang="en-US" sz="2800" b="1" dirty="0">
                <a:solidFill>
                  <a:schemeClr val="tx1">
                    <a:lumMod val="95000"/>
                  </a:schemeClr>
                </a:solidFill>
                <a:latin typeface="Arial"/>
              </a:rPr>
              <a:t>Questions?</a:t>
            </a:r>
            <a:endParaRPr lang="en-US" dirty="0">
              <a:solidFill>
                <a:schemeClr val="tx1">
                  <a:lumMod val="95000"/>
                </a:schemeClr>
              </a:solidFil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326929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7554" y="2536826"/>
            <a:ext cx="8406651" cy="703846"/>
          </a:xfrm>
        </p:spPr>
        <p:txBody>
          <a:bodyPr>
            <a:normAutofit/>
          </a:bodyPr>
          <a:lstStyle/>
          <a:p>
            <a:pPr algn="ctr"/>
            <a:r>
              <a:rPr lang="en-US" sz="2800" b="1" dirty="0">
                <a:solidFill>
                  <a:schemeClr val="tx1">
                    <a:lumMod val="95000"/>
                  </a:schemeClr>
                </a:solidFill>
                <a:latin typeface="Arial"/>
              </a:rPr>
              <a:t>Thanks!</a:t>
            </a:r>
            <a:endParaRPr lang="en-US" dirty="0">
              <a:solidFill>
                <a:schemeClr val="tx1">
                  <a:lumMod val="95000"/>
                </a:schemeClr>
              </a:solidFill>
            </a:endParaRPr>
          </a:p>
        </p:txBody>
      </p:sp>
      <p:sp>
        <p:nvSpPr>
          <p:cNvPr id="5" name="Title 4"/>
          <p:cNvSpPr>
            <a:spLocks noGrp="1"/>
          </p:cNvSpPr>
          <p:nvPr>
            <p:ph type="title"/>
          </p:nvPr>
        </p:nvSpPr>
        <p:spPr/>
        <p:txBody>
          <a:bodyPr>
            <a:normAutofit fontScale="90000"/>
          </a:bodyPr>
          <a:lstStyle/>
          <a:p>
            <a:r>
              <a:rPr lang="en-US"/>
              <a:t>Cyber Security</a:t>
            </a:r>
          </a:p>
        </p:txBody>
      </p:sp>
    </p:spTree>
    <p:extLst>
      <p:ext uri="{BB962C8B-B14F-4D97-AF65-F5344CB8AC3E}">
        <p14:creationId xmlns:p14="http://schemas.microsoft.com/office/powerpoint/2010/main" val="68683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p:nvSpPr>
          <p:cNvPr id="5" name="Title 4"/>
          <p:cNvSpPr>
            <a:spLocks noGrp="1"/>
          </p:cNvSpPr>
          <p:nvPr>
            <p:ph type="title"/>
          </p:nvPr>
        </p:nvSpPr>
        <p:spPr>
          <a:xfrm>
            <a:off x="2171700" y="573279"/>
            <a:ext cx="6457950" cy="969771"/>
          </a:xfrm>
        </p:spPr>
        <p:txBody>
          <a:bodyPr vert="horz" lIns="91440" tIns="45720" rIns="91440" bIns="45720" rtlCol="0" anchor="ctr">
            <a:normAutofit/>
          </a:bodyPr>
          <a:lstStyle/>
          <a:p>
            <a:pPr algn="r" defTabSz="914400">
              <a:spcBef>
                <a:spcPct val="0"/>
              </a:spcBef>
            </a:pPr>
            <a:r>
              <a:rPr lang="en-US" sz="4000" cap="all">
                <a:solidFill>
                  <a:schemeClr val="tx1"/>
                </a:solidFill>
                <a:latin typeface="+mj-lt"/>
                <a:ea typeface="+mj-ea"/>
                <a:cs typeface="+mj-cs"/>
              </a:rPr>
              <a:t>Cyber Security</a:t>
            </a:r>
          </a:p>
        </p:txBody>
      </p:sp>
      <p:pic>
        <p:nvPicPr>
          <p:cNvPr id="2" name="Picture 2" descr="A screen shot of a computer&#10;&#10;Description generated with high confidence">
            <a:extLst>
              <a:ext uri="{FF2B5EF4-FFF2-40B4-BE49-F238E27FC236}">
                <a16:creationId xmlns:a16="http://schemas.microsoft.com/office/drawing/2014/main" id="{1A740065-CB49-4C9A-AD98-38948E31AF58}"/>
              </a:ext>
            </a:extLst>
          </p:cNvPr>
          <p:cNvPicPr>
            <a:picLocks noChangeAspect="1"/>
          </p:cNvPicPr>
          <p:nvPr/>
        </p:nvPicPr>
        <p:blipFill rotWithShape="1">
          <a:blip r:embed="rId3"/>
          <a:srcRect r="583" b="-4"/>
          <a:stretch/>
        </p:blipFill>
        <p:spPr>
          <a:xfrm>
            <a:off x="514350" y="1875869"/>
            <a:ext cx="3390900" cy="2558194"/>
          </a:xfrm>
          <a:prstGeom prst="rect">
            <a:avLst/>
          </a:prstGeom>
        </p:spPr>
      </p:pic>
      <p:sp>
        <p:nvSpPr>
          <p:cNvPr id="6" name="Text Placeholder 5"/>
          <p:cNvSpPr>
            <a:spLocks noGrp="1"/>
          </p:cNvSpPr>
          <p:nvPr>
            <p:ph type="body" idx="1"/>
          </p:nvPr>
        </p:nvSpPr>
        <p:spPr>
          <a:xfrm>
            <a:off x="4267200" y="1645920"/>
            <a:ext cx="4607378" cy="3018093"/>
          </a:xfrm>
        </p:spPr>
        <p:txBody>
          <a:bodyPr vert="horz" lIns="91440" tIns="45720" rIns="91440" bIns="45720" rtlCol="0">
            <a:normAutofit/>
          </a:bodyPr>
          <a:lstStyle/>
          <a:p>
            <a:pPr indent="-228600" defTabSz="914400">
              <a:buFont typeface="Arial" panose="020B0604020202020204" pitchFamily="34" charset="0"/>
              <a:buChar char="•"/>
            </a:pPr>
            <a:r>
              <a:rPr lang="en-US" sz="2000" b="1">
                <a:solidFill>
                  <a:schemeClr val="tx1"/>
                </a:solidFill>
                <a:latin typeface="+mn-lt"/>
                <a:ea typeface="+mn-ea"/>
                <a:cs typeface="+mn-cs"/>
              </a:rPr>
              <a:t>Don't use untrusted wifi networks</a:t>
            </a:r>
            <a:endParaRPr lang="en-US" sz="2000">
              <a:solidFill>
                <a:schemeClr val="tx1"/>
              </a:solidFill>
              <a:latin typeface="+mn-lt"/>
              <a:ea typeface="+mn-ea"/>
              <a:cs typeface="+mn-cs"/>
            </a:endParaRPr>
          </a:p>
          <a:p>
            <a:pPr indent="-228600" defTabSz="914400">
              <a:buFont typeface="Arial" panose="020B0604020202020204" pitchFamily="34" charset="0"/>
              <a:buChar char="•"/>
            </a:pPr>
            <a:endParaRPr lang="en-US" sz="2000" b="1">
              <a:solidFill>
                <a:schemeClr val="tx1"/>
              </a:solidFill>
              <a:latin typeface="+mn-lt"/>
              <a:ea typeface="+mn-ea"/>
              <a:cs typeface="+mn-cs"/>
            </a:endParaRPr>
          </a:p>
          <a:p>
            <a:pPr indent="-228600" defTabSz="914400">
              <a:buFont typeface="Arial" panose="020B0604020202020204" pitchFamily="34" charset="0"/>
              <a:buChar char="•"/>
            </a:pPr>
            <a:r>
              <a:rPr lang="en-US" sz="2000" b="1">
                <a:solidFill>
                  <a:schemeClr val="tx1"/>
                </a:solidFill>
                <a:latin typeface="+mn-lt"/>
                <a:ea typeface="+mn-ea"/>
                <a:cs typeface="+mn-cs"/>
              </a:rPr>
              <a:t>Hackers can impersonate as a known network and then hack your device and steal your information</a:t>
            </a:r>
          </a:p>
          <a:p>
            <a:pPr indent="-228600" defTabSz="914400">
              <a:buFont typeface="Arial" panose="020B0604020202020204" pitchFamily="34" charset="0"/>
              <a:buChar char="•"/>
            </a:pPr>
            <a:endParaRPr lang="en-US" sz="2000" b="1">
              <a:solidFill>
                <a:schemeClr val="tx1"/>
              </a:solidFill>
              <a:latin typeface="+mn-lt"/>
              <a:ea typeface="+mn-ea"/>
              <a:cs typeface="+mn-cs"/>
            </a:endParaRPr>
          </a:p>
          <a:p>
            <a:pPr indent="-228600" defTabSz="914400">
              <a:buFont typeface="Arial" panose="020B0604020202020204" pitchFamily="34" charset="0"/>
              <a:buChar char="•"/>
            </a:pPr>
            <a:r>
              <a:rPr lang="en-US" sz="2000" b="1">
                <a:solidFill>
                  <a:schemeClr val="tx1"/>
                </a:solidFill>
                <a:latin typeface="+mn-lt"/>
                <a:ea typeface="+mn-ea"/>
                <a:cs typeface="+mn-cs"/>
              </a:rPr>
              <a:t>Use your phone hotspot instead</a:t>
            </a:r>
          </a:p>
          <a:p>
            <a:pPr indent="-228600" defTabSz="914400">
              <a:buFont typeface="Arial" panose="020B0604020202020204" pitchFamily="34" charset="0"/>
              <a:buChar char="•"/>
            </a:pPr>
            <a:endParaRPr lang="en-US" sz="2000" b="1" dirty="0">
              <a:solidFill>
                <a:schemeClr val="tx1"/>
              </a:solidFill>
              <a:latin typeface="+mn-lt"/>
              <a:ea typeface="+mn-ea"/>
              <a:cs typeface="+mn-cs"/>
            </a:endParaRPr>
          </a:p>
          <a:p>
            <a:pPr indent="-228600" defTabSz="914400">
              <a:buFont typeface="Arial" panose="020B0604020202020204" pitchFamily="34" charset="0"/>
              <a:buChar char="•"/>
            </a:pPr>
            <a:endParaRPr lang="en-US" sz="2000" b="1" dirty="0">
              <a:solidFill>
                <a:schemeClr val="tx1"/>
              </a:solidFill>
              <a:latin typeface="+mn-lt"/>
              <a:ea typeface="+mn-ea"/>
              <a:cs typeface="+mn-cs"/>
            </a:endParaRPr>
          </a:p>
        </p:txBody>
      </p:sp>
      <p:sp>
        <p:nvSpPr>
          <p:cNvPr id="3" name="Arrow: Up 2">
            <a:extLst>
              <a:ext uri="{FF2B5EF4-FFF2-40B4-BE49-F238E27FC236}">
                <a16:creationId xmlns:a16="http://schemas.microsoft.com/office/drawing/2014/main" id="{473908EF-B355-4218-AA1C-C4E16C590744}"/>
              </a:ext>
            </a:extLst>
          </p:cNvPr>
          <p:cNvSpPr/>
          <p:nvPr/>
        </p:nvSpPr>
        <p:spPr>
          <a:xfrm>
            <a:off x="943815" y="3807829"/>
            <a:ext cx="485235" cy="6183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50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5ECD28003844419EE6841A417DDE2D" ma:contentTypeVersion="10" ma:contentTypeDescription="Create a new document." ma:contentTypeScope="" ma:versionID="f8351144c8fcecbcad4a02a8a5d33716">
  <xsd:schema xmlns:xsd="http://www.w3.org/2001/XMLSchema" xmlns:xs="http://www.w3.org/2001/XMLSchema" xmlns:p="http://schemas.microsoft.com/office/2006/metadata/properties" xmlns:ns2="ea93643a-73e1-4bde-8095-3dea293ed388" xmlns:ns3="9f068525-0660-4082-959b-f6bf8cdb7e48" targetNamespace="http://schemas.microsoft.com/office/2006/metadata/properties" ma:root="true" ma:fieldsID="151d22502aa7f0345d36233d4627db8d" ns2:_="" ns3:_="">
    <xsd:import namespace="ea93643a-73e1-4bde-8095-3dea293ed388"/>
    <xsd:import namespace="9f068525-0660-4082-959b-f6bf8cdb7e4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93643a-73e1-4bde-8095-3dea293ed3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068525-0660-4082-959b-f6bf8cdb7e4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C9C5EEA-3876-413F-B389-98BE1099B7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93643a-73e1-4bde-8095-3dea293ed388"/>
    <ds:schemaRef ds:uri="9f068525-0660-4082-959b-f6bf8cdb7e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1CCF5B-7D01-4B29-80C2-E05B7523612F}">
  <ds:schemaRefs>
    <ds:schemaRef ds:uri="http://schemas.microsoft.com/sharepoint/v3/contenttype/forms"/>
  </ds:schemaRefs>
</ds:datastoreItem>
</file>

<file path=customXml/itemProps3.xml><?xml version="1.0" encoding="utf-8"?>
<ds:datastoreItem xmlns:ds="http://schemas.openxmlformats.org/officeDocument/2006/customXml" ds:itemID="{50C351A9-673D-499D-8BAC-4DFA10C6BDB9}">
  <ds:schemaRefs>
    <ds:schemaRef ds:uri="http://schemas.microsoft.com/office/2006/metadata/properties"/>
    <ds:schemaRef ds:uri="http://schemas.microsoft.com/office/infopath/2007/PartnerControls"/>
    <ds:schemaRef ds:uri="http://schemas.microsoft.com/sharepoint/v3"/>
    <ds:schemaRef ds:uri="ba56504b-431c-493a-8121-d0cfc2073225"/>
    <ds:schemaRef ds:uri="223d3211-5b6a-4b78-bcf5-5daaa48faafa"/>
  </ds:schemaRefs>
</ds:datastoreItem>
</file>

<file path=docProps/app.xml><?xml version="1.0" encoding="utf-8"?>
<Properties xmlns="http://schemas.openxmlformats.org/officeDocument/2006/extended-properties" xmlns:vt="http://schemas.openxmlformats.org/officeDocument/2006/docPropsVTypes">
  <Template>TM04033937[[fn=Vapor Trail]]</Template>
  <Application>Microsoft Office PowerPoint</Application>
  <PresentationFormat>On-screen Show (16:9)</PresentationFormat>
  <Slides>84</Slides>
  <Notes>5</Notes>
  <HiddenSlides>0</HiddenSlide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Vapor Trail</vt:lpstr>
      <vt:lpstr>Keep your club safe! Cybersecurity tips</vt:lpstr>
      <vt:lpstr>Keep your club safe! Cyber security tips</vt:lpstr>
      <vt:lpstr>Keep your club safe! Cyber security tips</vt:lpstr>
      <vt:lpstr>Cyber Security</vt:lpstr>
      <vt:lpstr>Cyber Security</vt:lpstr>
      <vt:lpstr>Cyber Security</vt:lpstr>
      <vt:lpstr>Cyber Security</vt:lpstr>
      <vt:lpstr>Cyber Security</vt:lpstr>
      <vt:lpstr>Cyber Security</vt:lpstr>
      <vt:lpstr>Keep your club safe! Cyber security tips</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lpstr>Cyber Security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Kiwanis PowerPoint Template</dc:title>
  <dc:creator>Steven Hadt</dc:creator>
  <cp:revision>469</cp:revision>
  <dcterms:modified xsi:type="dcterms:W3CDTF">2020-03-16T20:22:42Z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0x010100D45ECD28003844419EE6841A417DDE2D</vt:lpwstr>
  </property>
  <property fmtid="{D5CDD505-2E9C-101B-9397-08002B2CF9AE}" pid="3" name="TaxKeyword">
    <vt:lpwstr/>
  </property>
</Properties>
</file>